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5"/>
  </p:notesMasterIdLst>
  <p:sldIdLst>
    <p:sldId id="256" r:id="rId2"/>
    <p:sldId id="292" r:id="rId3"/>
    <p:sldId id="287" r:id="rId4"/>
    <p:sldId id="259" r:id="rId5"/>
    <p:sldId id="275" r:id="rId6"/>
    <p:sldId id="290" r:id="rId7"/>
    <p:sldId id="262" r:id="rId8"/>
    <p:sldId id="263" r:id="rId9"/>
    <p:sldId id="261" r:id="rId10"/>
    <p:sldId id="294" r:id="rId11"/>
    <p:sldId id="264" r:id="rId12"/>
    <p:sldId id="291" r:id="rId13"/>
    <p:sldId id="265" r:id="rId14"/>
    <p:sldId id="266" r:id="rId15"/>
    <p:sldId id="267" r:id="rId16"/>
    <p:sldId id="297" r:id="rId17"/>
    <p:sldId id="260" r:id="rId18"/>
    <p:sldId id="293" r:id="rId19"/>
    <p:sldId id="270" r:id="rId20"/>
    <p:sldId id="271" r:id="rId21"/>
    <p:sldId id="272" r:id="rId22"/>
    <p:sldId id="276" r:id="rId23"/>
    <p:sldId id="277" r:id="rId24"/>
    <p:sldId id="278" r:id="rId25"/>
    <p:sldId id="279" r:id="rId26"/>
    <p:sldId id="280" r:id="rId27"/>
    <p:sldId id="281" r:id="rId28"/>
    <p:sldId id="282" r:id="rId29"/>
    <p:sldId id="283" r:id="rId30"/>
    <p:sldId id="273" r:id="rId31"/>
    <p:sldId id="274" r:id="rId32"/>
    <p:sldId id="285"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7"/>
  <c:chart>
    <c:title>
      <c:layout/>
    </c:title>
    <c:plotArea>
      <c:layout/>
      <c:doughnutChart>
        <c:varyColors val="1"/>
        <c:ser>
          <c:idx val="0"/>
          <c:order val="0"/>
          <c:tx>
            <c:strRef>
              <c:f>Sheet1!$B$1</c:f>
              <c:strCache>
                <c:ptCount val="1"/>
                <c:pt idx="0">
                  <c:v>Аялал жуулчлалын салбарын орлого /аяллын төрлөөр/</c:v>
                </c:pt>
              </c:strCache>
            </c:strRef>
          </c:tx>
          <c:dLbls>
            <c:showVal val="1"/>
          </c:dLbls>
          <c:cat>
            <c:strRef>
              <c:f>Sheet1!$A$2:$A$3</c:f>
              <c:strCache>
                <c:ptCount val="2"/>
                <c:pt idx="0">
                  <c:v>Амралт, чөлөөт цагийн жуулчлал</c:v>
                </c:pt>
                <c:pt idx="1">
                  <c:v>Бизнес жуулчлал</c:v>
                </c:pt>
              </c:strCache>
            </c:strRef>
          </c:cat>
          <c:val>
            <c:numRef>
              <c:f>Sheet1!$B$2:$B$3</c:f>
              <c:numCache>
                <c:formatCode>General</c:formatCode>
                <c:ptCount val="2"/>
                <c:pt idx="0">
                  <c:v>81.900000000000006</c:v>
                </c:pt>
                <c:pt idx="1">
                  <c:v>18.100000000000001</c:v>
                </c:pt>
              </c:numCache>
            </c:numRef>
          </c:val>
        </c:ser>
        <c:dLbls>
          <c:showVal val="1"/>
        </c:dLbls>
        <c:firstSliceAng val="0"/>
        <c:holeSize val="50"/>
      </c:doughnutChart>
    </c:plotArea>
    <c:legend>
      <c:legendPos val="r"/>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7"/>
  <c:chart>
    <c:title>
      <c:layout/>
    </c:title>
    <c:plotArea>
      <c:layout/>
      <c:doughnutChart>
        <c:varyColors val="1"/>
        <c:ser>
          <c:idx val="0"/>
          <c:order val="0"/>
          <c:tx>
            <c:strRef>
              <c:f>Sheet1!$B$1</c:f>
              <c:strCache>
                <c:ptCount val="1"/>
                <c:pt idx="0">
                  <c:v>Аялал жуулчлалын салбарын орлого /гадаад, дотоод/</c:v>
                </c:pt>
              </c:strCache>
            </c:strRef>
          </c:tx>
          <c:dLbls>
            <c:showVal val="1"/>
          </c:dLbls>
          <c:cat>
            <c:strRef>
              <c:f>Sheet1!$A$2:$A$3</c:f>
              <c:strCache>
                <c:ptCount val="2"/>
                <c:pt idx="0">
                  <c:v>Гадаадын аялал жуулчлал</c:v>
                </c:pt>
                <c:pt idx="1">
                  <c:v>Дотоодын аялал жуулчлал</c:v>
                </c:pt>
              </c:strCache>
            </c:strRef>
          </c:cat>
          <c:val>
            <c:numRef>
              <c:f>Sheet1!$B$2:$B$3</c:f>
              <c:numCache>
                <c:formatCode>General</c:formatCode>
                <c:ptCount val="2"/>
                <c:pt idx="0">
                  <c:v>82.7</c:v>
                </c:pt>
                <c:pt idx="1">
                  <c:v>17.3</c:v>
                </c:pt>
              </c:numCache>
            </c:numRef>
          </c:val>
        </c:ser>
        <c:dLbls>
          <c:showVal val="1"/>
        </c:dLbls>
        <c:firstSliceAng val="0"/>
        <c:holeSize val="50"/>
      </c:doughnutChart>
    </c:plotArea>
    <c:legend>
      <c:legendPos val="r"/>
      <c:layout/>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8BF53D-1CA8-43BE-9F6C-F36E72D28B29}" type="datetimeFigureOut">
              <a:rPr lang="en-US" smtClean="0"/>
              <a:pPr/>
              <a:t>15.09.25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F07B1-B717-4690-9B9E-B50366EFFFC1}" type="slidenum">
              <a:rPr lang="en-US" smtClean="0"/>
              <a:pPr/>
              <a:t>‹#›</a:t>
            </a:fld>
            <a:endParaRPr lang="en-US"/>
          </a:p>
        </p:txBody>
      </p:sp>
    </p:spTree>
    <p:extLst>
      <p:ext uri="{BB962C8B-B14F-4D97-AF65-F5344CB8AC3E}">
        <p14:creationId xmlns:p14="http://schemas.microsoft.com/office/powerpoint/2010/main" xmlns="" val="38661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BF07B1-B717-4690-9B9E-B50366EFFFC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A6003-BF21-4FFF-9170-2DCDDF711305}" type="datetimeFigureOut">
              <a:rPr lang="en-US" smtClean="0"/>
              <a:pPr/>
              <a:t>15.09.25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A6003-BF21-4FFF-9170-2DCDDF711305}" type="datetimeFigureOut">
              <a:rPr lang="en-US" smtClean="0"/>
              <a:pPr/>
              <a:t>15.09.25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A6003-BF21-4FFF-9170-2DCDDF711305}" type="datetimeFigureOut">
              <a:rPr lang="en-US" smtClean="0"/>
              <a:pPr/>
              <a:t>15.09.25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A6003-BF21-4FFF-9170-2DCDDF711305}" type="datetimeFigureOut">
              <a:rPr lang="en-US" smtClean="0"/>
              <a:pPr/>
              <a:t>15.09.25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A6003-BF21-4FFF-9170-2DCDDF711305}" type="datetimeFigureOut">
              <a:rPr lang="en-US" smtClean="0"/>
              <a:pPr/>
              <a:t>15.09.25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A6003-BF21-4FFF-9170-2DCDDF711305}" type="datetimeFigureOut">
              <a:rPr lang="en-US" smtClean="0"/>
              <a:pPr/>
              <a:t>15.09.25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A6003-BF21-4FFF-9170-2DCDDF711305}" type="datetimeFigureOut">
              <a:rPr lang="en-US" smtClean="0"/>
              <a:pPr/>
              <a:t>15.09.25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A6003-BF21-4FFF-9170-2DCDDF711305}" type="datetimeFigureOut">
              <a:rPr lang="en-US" smtClean="0"/>
              <a:pPr/>
              <a:t>15.09.25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A6003-BF21-4FFF-9170-2DCDDF711305}" type="datetimeFigureOut">
              <a:rPr lang="en-US" smtClean="0"/>
              <a:pPr/>
              <a:t>15.09.25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A6003-BF21-4FFF-9170-2DCDDF711305}" type="datetimeFigureOut">
              <a:rPr lang="en-US" smtClean="0"/>
              <a:pPr/>
              <a:t>15.09.25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A6003-BF21-4FFF-9170-2DCDDF711305}" type="datetimeFigureOut">
              <a:rPr lang="en-US" smtClean="0"/>
              <a:pPr/>
              <a:t>15.09.25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921F-132F-4BA9-A5B3-60821D3872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A6003-BF21-4FFF-9170-2DCDDF711305}" type="datetimeFigureOut">
              <a:rPr lang="en-US" smtClean="0"/>
              <a:pPr/>
              <a:t>15.09.25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4921F-132F-4BA9-A5B3-60821D3872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tehk.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886200"/>
            <a:ext cx="8382000" cy="815608"/>
          </a:xfrm>
          <a:prstGeom prst="rect">
            <a:avLst/>
          </a:prstGeom>
        </p:spPr>
        <p:txBody>
          <a:bodyPr wrap="square">
            <a:spAutoFit/>
          </a:bodyPr>
          <a:lstStyle/>
          <a:p>
            <a:pPr algn="ctr"/>
            <a:r>
              <a:rPr lang="mn-MN" sz="2300" b="1" dirty="0" smtClean="0"/>
              <a:t>“</a:t>
            </a:r>
            <a:r>
              <a:rPr lang="mn-MN" sz="2400" b="1" dirty="0" smtClean="0"/>
              <a:t>ГОНГ КОНГ</a:t>
            </a:r>
            <a:r>
              <a:rPr lang="mn-MN" sz="2300" b="1" dirty="0" smtClean="0"/>
              <a:t>ИЙН АЯЛАЛ ЖУУЛЧЛАЛЫН ЗАХ ЗЭЭЛИЙН ӨНӨӨГИЙН БАЙДАЛ”  </a:t>
            </a:r>
            <a:r>
              <a:rPr lang="mn-MN" sz="2300" dirty="0" smtClean="0"/>
              <a:t>СУДАЛГААНЫ ТАЙЛАН</a:t>
            </a:r>
            <a:endParaRPr lang="en-US" sz="2300" dirty="0"/>
          </a:p>
        </p:txBody>
      </p:sp>
      <p:sp>
        <p:nvSpPr>
          <p:cNvPr id="8" name="Rectangle 7"/>
          <p:cNvSpPr/>
          <p:nvPr/>
        </p:nvSpPr>
        <p:spPr>
          <a:xfrm>
            <a:off x="1905000" y="5410200"/>
            <a:ext cx="7239000" cy="609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Нийслэлийн Аялал Жуулчлалын Газрын захиалгаар бэлтгэв.</a:t>
            </a:r>
            <a:endParaRPr lang="en-US" dirty="0"/>
          </a:p>
        </p:txBody>
      </p:sp>
      <p:sp>
        <p:nvSpPr>
          <p:cNvPr id="9" name="Rectangle 8"/>
          <p:cNvSpPr/>
          <p:nvPr/>
        </p:nvSpPr>
        <p:spPr>
          <a:xfrm>
            <a:off x="0" y="5410200"/>
            <a:ext cx="1524000" cy="609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2015 он</a:t>
            </a:r>
            <a:endParaRPr lang="en-US" dirty="0" smtClean="0"/>
          </a:p>
        </p:txBody>
      </p:sp>
      <p:pic>
        <p:nvPicPr>
          <p:cNvPr id="32770" name="Picture 2" descr="A flag with a white 5-petalled flower design on solid red background"/>
          <p:cNvPicPr>
            <a:picLocks noChangeAspect="1" noChangeArrowheads="1"/>
          </p:cNvPicPr>
          <p:nvPr/>
        </p:nvPicPr>
        <p:blipFill>
          <a:blip r:embed="rId2" cstate="print"/>
          <a:srcRect/>
          <a:stretch>
            <a:fillRect/>
          </a:stretch>
        </p:blipFill>
        <p:spPr bwMode="auto">
          <a:xfrm>
            <a:off x="3429000" y="914400"/>
            <a:ext cx="2171700" cy="1447800"/>
          </a:xfrm>
          <a:prstGeom prst="rect">
            <a:avLst/>
          </a:prstGeom>
          <a:noFill/>
          <a:ln>
            <a:solidFill>
              <a:schemeClr val="accent5">
                <a:lumMod val="40000"/>
                <a:lumOff val="60000"/>
              </a:schemeClr>
            </a:solidFill>
          </a:ln>
        </p:spPr>
      </p:pic>
      <p:pic>
        <p:nvPicPr>
          <p:cNvPr id="32772" name="Picture 4" descr="Night time city skyline with Victoria Harbour in front and low hills behind"/>
          <p:cNvPicPr>
            <a:picLocks noChangeAspect="1" noChangeArrowheads="1"/>
          </p:cNvPicPr>
          <p:nvPr/>
        </p:nvPicPr>
        <p:blipFill>
          <a:blip r:embed="rId3"/>
          <a:srcRect/>
          <a:stretch>
            <a:fillRect/>
          </a:stretch>
        </p:blipFill>
        <p:spPr bwMode="auto">
          <a:xfrm>
            <a:off x="0" y="2743200"/>
            <a:ext cx="9144000" cy="113228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sp>
        <p:nvSpPr>
          <p:cNvPr id="3" name="Content Placeholder 2"/>
          <p:cNvSpPr>
            <a:spLocks noGrp="1"/>
          </p:cNvSpPr>
          <p:nvPr>
            <p:ph idx="1"/>
          </p:nvPr>
        </p:nvSpPr>
        <p:spPr/>
        <p:txBody>
          <a:bodyPr>
            <a:normAutofit fontScale="70000" lnSpcReduction="20000"/>
          </a:bodyPr>
          <a:lstStyle/>
          <a:p>
            <a:pPr algn="just"/>
            <a:r>
              <a:rPr lang="mn-MN" dirty="0" smtClean="0"/>
              <a:t>Гонг Конг нь аялал жуулчлалын дэлхийн стандартыг өндөрт барин жуулчдад сэтгэл ханамжтай үйлчилгээ хүргэх үүднээс жуулчны агентуудын лицензжүүлэх тал дээр нарийн хяналт тавьдаг. Тиймээс ч тус салбарт ажиллах боловсон хүчин нь заавал суралцах сургалт болон өгөх шалгалтууд байдаг байна. 2015 оны 7-р сарын сүүлийн байдлаар Гонг Конгод бүртгэлтэй 6740 хөтөч байна.</a:t>
            </a:r>
          </a:p>
          <a:p>
            <a:pPr algn="just"/>
            <a:r>
              <a:rPr lang="mn-MN" dirty="0" smtClean="0"/>
              <a:t>Мөн Гонг Конг нь бүс нутгийн тэргүүлэгч санхүүгийн бүсийн хувьд Хурал, богино хугацааны аялал, чуулга уулзалтуудыг зохион байгуулахад дэмжиж олон арга хэмжээ зохион байгуулдаг. Жишээ нь 2008 онд Гонг Конг нь өндөр хөгжилтэй орнуудын дунд виноны татваргүй анхны боомттой болж 2009 оноос эхлэн </a:t>
            </a:r>
            <a:r>
              <a:rPr lang="en-US" dirty="0" smtClean="0"/>
              <a:t>‘Hong Kong Wine and Dine Festival’</a:t>
            </a:r>
            <a:r>
              <a:rPr lang="mn-MN" dirty="0" smtClean="0"/>
              <a:t> буюу олон улсын хоол виноны үзэсгэлэн зохион байгуулдаг болсон.</a:t>
            </a:r>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9</a:t>
            </a:r>
            <a:endParaRPr lang="en-US" dirty="0" smtClean="0"/>
          </a:p>
        </p:txBody>
      </p:sp>
      <p:sp>
        <p:nvSpPr>
          <p:cNvPr id="6" name="TextBox 5"/>
          <p:cNvSpPr txBox="1"/>
          <p:nvPr/>
        </p:nvSpPr>
        <p:spPr>
          <a:xfrm>
            <a:off x="4800600" y="6400800"/>
            <a:ext cx="3765774" cy="261610"/>
          </a:xfrm>
          <a:prstGeom prst="rect">
            <a:avLst/>
          </a:prstGeom>
          <a:noFill/>
        </p:spPr>
        <p:txBody>
          <a:bodyPr wrap="none" rtlCol="0">
            <a:spAutoFit/>
          </a:bodyPr>
          <a:lstStyle/>
          <a:p>
            <a:r>
              <a:rPr lang="en-US" sz="1100" dirty="0" smtClean="0"/>
              <a:t>(World Travel and Tourism Council - Travel and Tourism, 2015)</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sp>
        <p:nvSpPr>
          <p:cNvPr id="3" name="Content Placeholder 2"/>
          <p:cNvSpPr>
            <a:spLocks noGrp="1"/>
          </p:cNvSpPr>
          <p:nvPr>
            <p:ph idx="1"/>
          </p:nvPr>
        </p:nvSpPr>
        <p:spPr/>
        <p:txBody>
          <a:bodyPr/>
          <a:lstStyle/>
          <a:p>
            <a:pPr>
              <a:buNone/>
            </a:pPr>
            <a:r>
              <a:rPr lang="mn-MN" sz="2800" dirty="0" smtClean="0"/>
              <a:t>Гонг Конг руу чиглэсэн аялагчдыг нутгаар авч үзвэл:</a:t>
            </a:r>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10</a:t>
            </a:r>
            <a:endParaRPr lang="en-US" dirty="0" smtClean="0"/>
          </a:p>
        </p:txBody>
      </p:sp>
      <p:graphicFrame>
        <p:nvGraphicFramePr>
          <p:cNvPr id="23" name="Table 22"/>
          <p:cNvGraphicFramePr>
            <a:graphicFrameLocks noGrp="1"/>
          </p:cNvGraphicFramePr>
          <p:nvPr/>
        </p:nvGraphicFramePr>
        <p:xfrm>
          <a:off x="1295401" y="2133600"/>
          <a:ext cx="6248399" cy="4140416"/>
        </p:xfrm>
        <a:graphic>
          <a:graphicData uri="http://schemas.openxmlformats.org/drawingml/2006/table">
            <a:tbl>
              <a:tblPr firstRow="1" bandRow="1">
                <a:tableStyleId>{FABFCF23-3B69-468F-B69F-88F6DE6A72F2}</a:tableStyleId>
              </a:tblPr>
              <a:tblGrid>
                <a:gridCol w="743857"/>
                <a:gridCol w="1785257"/>
                <a:gridCol w="2008414"/>
                <a:gridCol w="1710871"/>
              </a:tblGrid>
              <a:tr h="257175">
                <a:tc>
                  <a:txBody>
                    <a:bodyPr/>
                    <a:lstStyle/>
                    <a:p>
                      <a:pPr algn="ctr"/>
                      <a:r>
                        <a:rPr lang="mn-MN" sz="1300" dirty="0" smtClean="0"/>
                        <a:t>№</a:t>
                      </a:r>
                      <a:endParaRPr lang="en-US" sz="1300" dirty="0"/>
                    </a:p>
                  </a:txBody>
                  <a:tcPr marL="60657" marR="132687" marT="30328" marB="30328" anchor="ctr"/>
                </a:tc>
                <a:tc>
                  <a:txBody>
                    <a:bodyPr/>
                    <a:lstStyle/>
                    <a:p>
                      <a:pPr algn="ctr"/>
                      <a:r>
                        <a:rPr lang="mn-MN" sz="1300" dirty="0" smtClean="0"/>
                        <a:t>Улс</a:t>
                      </a:r>
                      <a:endParaRPr lang="en-US" sz="1300" dirty="0"/>
                    </a:p>
                  </a:txBody>
                  <a:tcPr marL="60657" marR="132687" marT="30328" marB="30328" anchor="ctr"/>
                </a:tc>
                <a:tc>
                  <a:txBody>
                    <a:bodyPr/>
                    <a:lstStyle/>
                    <a:p>
                      <a:pPr algn="ctr"/>
                      <a:r>
                        <a:rPr lang="en-US" sz="1300" dirty="0"/>
                        <a:t>2013</a:t>
                      </a:r>
                    </a:p>
                  </a:txBody>
                  <a:tcPr marL="60657" marR="132687" marT="30328" marB="30328" anchor="ctr"/>
                </a:tc>
                <a:tc>
                  <a:txBody>
                    <a:bodyPr/>
                    <a:lstStyle/>
                    <a:p>
                      <a:pPr algn="ctr"/>
                      <a:r>
                        <a:rPr lang="mn-MN" sz="1300" dirty="0" smtClean="0"/>
                        <a:t>Эзлэх</a:t>
                      </a:r>
                      <a:r>
                        <a:rPr lang="mn-MN" sz="1300" baseline="0" dirty="0" smtClean="0"/>
                        <a:t> хувь</a:t>
                      </a:r>
                      <a:endParaRPr lang="en-US" sz="1300" dirty="0"/>
                    </a:p>
                  </a:txBody>
                  <a:tcPr marL="60657" marR="132687" marT="30328" marB="30328" anchor="ctr"/>
                </a:tc>
              </a:tr>
              <a:tr h="257175">
                <a:tc>
                  <a:txBody>
                    <a:bodyPr/>
                    <a:lstStyle/>
                    <a:p>
                      <a:pPr algn="ctr"/>
                      <a:r>
                        <a:rPr lang="en-US" sz="1300" dirty="0"/>
                        <a:t>1</a:t>
                      </a:r>
                    </a:p>
                  </a:txBody>
                  <a:tcPr marL="60657" marR="60657" marT="30328" marB="30328" anchor="ctr"/>
                </a:tc>
                <a:tc>
                  <a:txBody>
                    <a:bodyPr/>
                    <a:lstStyle/>
                    <a:p>
                      <a:r>
                        <a:rPr lang="mn-MN" sz="1300" dirty="0" smtClean="0"/>
                        <a:t>Хятад</a:t>
                      </a:r>
                      <a:endParaRPr lang="en-US" sz="1300" dirty="0"/>
                    </a:p>
                  </a:txBody>
                  <a:tcPr marL="60657" marR="60657" marT="30328" marB="30328" anchor="ctr"/>
                </a:tc>
                <a:tc>
                  <a:txBody>
                    <a:bodyPr/>
                    <a:lstStyle/>
                    <a:p>
                      <a:pPr algn="ctr"/>
                      <a:r>
                        <a:rPr lang="en-US" sz="1300" dirty="0"/>
                        <a:t>17,089,509</a:t>
                      </a:r>
                    </a:p>
                  </a:txBody>
                  <a:tcPr marL="60657" marR="60657" marT="30328" marB="30328" anchor="ctr"/>
                </a:tc>
                <a:tc>
                  <a:txBody>
                    <a:bodyPr/>
                    <a:lstStyle/>
                    <a:p>
                      <a:pPr algn="ctr"/>
                      <a:r>
                        <a:rPr lang="en-US" sz="1300"/>
                        <a:t>66.6%</a:t>
                      </a:r>
                    </a:p>
                  </a:txBody>
                  <a:tcPr marL="60657" marR="60657" marT="30328" marB="30328" anchor="ctr"/>
                </a:tc>
              </a:tr>
              <a:tr h="257175">
                <a:tc>
                  <a:txBody>
                    <a:bodyPr/>
                    <a:lstStyle/>
                    <a:p>
                      <a:pPr algn="ctr"/>
                      <a:r>
                        <a:rPr lang="en-US" sz="1300" dirty="0"/>
                        <a:t>2</a:t>
                      </a:r>
                    </a:p>
                  </a:txBody>
                  <a:tcPr marL="60657" marR="60657" marT="30328" marB="30328" anchor="ctr"/>
                </a:tc>
                <a:tc>
                  <a:txBody>
                    <a:bodyPr/>
                    <a:lstStyle/>
                    <a:p>
                      <a:r>
                        <a:rPr lang="mn-MN" sz="1300" u="none" strike="noStrike" dirty="0" smtClean="0"/>
                        <a:t>АНУ</a:t>
                      </a:r>
                      <a:endParaRPr lang="en-US" sz="1300" dirty="0"/>
                    </a:p>
                  </a:txBody>
                  <a:tcPr marL="60657" marR="60657" marT="30328" marB="30328" anchor="ctr"/>
                </a:tc>
                <a:tc>
                  <a:txBody>
                    <a:bodyPr/>
                    <a:lstStyle/>
                    <a:p>
                      <a:pPr algn="ctr"/>
                      <a:r>
                        <a:rPr lang="en-US" sz="1300" dirty="0"/>
                        <a:t>786,359</a:t>
                      </a:r>
                    </a:p>
                  </a:txBody>
                  <a:tcPr marL="60657" marR="60657" marT="30328" marB="30328" anchor="ctr"/>
                </a:tc>
                <a:tc>
                  <a:txBody>
                    <a:bodyPr/>
                    <a:lstStyle/>
                    <a:p>
                      <a:pPr algn="ctr"/>
                      <a:r>
                        <a:rPr lang="en-US" sz="1300"/>
                        <a:t>3.1%</a:t>
                      </a:r>
                    </a:p>
                  </a:txBody>
                  <a:tcPr marL="60657" marR="60657" marT="30328" marB="30328" anchor="ctr"/>
                </a:tc>
              </a:tr>
              <a:tr h="257175">
                <a:tc>
                  <a:txBody>
                    <a:bodyPr/>
                    <a:lstStyle/>
                    <a:p>
                      <a:pPr algn="ctr"/>
                      <a:r>
                        <a:rPr lang="en-US" sz="1300" dirty="0"/>
                        <a:t>3</a:t>
                      </a:r>
                    </a:p>
                  </a:txBody>
                  <a:tcPr marL="60657" marR="60657" marT="30328" marB="30328" anchor="ctr"/>
                </a:tc>
                <a:tc>
                  <a:txBody>
                    <a:bodyPr/>
                    <a:lstStyle/>
                    <a:p>
                      <a:r>
                        <a:rPr lang="mn-MN" sz="1300" u="none" strike="noStrike" dirty="0" smtClean="0"/>
                        <a:t>Тайвань</a:t>
                      </a:r>
                      <a:endParaRPr lang="en-US" sz="1300" dirty="0"/>
                    </a:p>
                  </a:txBody>
                  <a:tcPr marL="60657" marR="60657" marT="30328" marB="30328" anchor="ctr"/>
                </a:tc>
                <a:tc>
                  <a:txBody>
                    <a:bodyPr/>
                    <a:lstStyle/>
                    <a:p>
                      <a:pPr algn="ctr"/>
                      <a:r>
                        <a:rPr lang="en-US" sz="1300" dirty="0"/>
                        <a:t>785,678</a:t>
                      </a:r>
                    </a:p>
                  </a:txBody>
                  <a:tcPr marL="60657" marR="60657" marT="30328" marB="30328" anchor="ctr"/>
                </a:tc>
                <a:tc>
                  <a:txBody>
                    <a:bodyPr/>
                    <a:lstStyle/>
                    <a:p>
                      <a:pPr algn="ctr"/>
                      <a:r>
                        <a:rPr lang="en-US" sz="1300"/>
                        <a:t>3.1%</a:t>
                      </a:r>
                    </a:p>
                  </a:txBody>
                  <a:tcPr marL="60657" marR="60657" marT="30328" marB="30328" anchor="ctr"/>
                </a:tc>
              </a:tr>
              <a:tr h="257175">
                <a:tc>
                  <a:txBody>
                    <a:bodyPr/>
                    <a:lstStyle/>
                    <a:p>
                      <a:pPr algn="ctr"/>
                      <a:r>
                        <a:rPr lang="en-US" sz="1300" dirty="0"/>
                        <a:t>4</a:t>
                      </a:r>
                    </a:p>
                  </a:txBody>
                  <a:tcPr marL="60657" marR="60657" marT="30328" marB="30328" anchor="ctr"/>
                </a:tc>
                <a:tc>
                  <a:txBody>
                    <a:bodyPr/>
                    <a:lstStyle/>
                    <a:p>
                      <a:r>
                        <a:rPr lang="mn-MN" sz="1300" dirty="0" smtClean="0"/>
                        <a:t>Өмнөд Солонгос</a:t>
                      </a:r>
                      <a:endParaRPr lang="en-US" sz="1300" dirty="0"/>
                    </a:p>
                  </a:txBody>
                  <a:tcPr marL="60657" marR="60657" marT="30328" marB="30328" anchor="ctr"/>
                </a:tc>
                <a:tc>
                  <a:txBody>
                    <a:bodyPr/>
                    <a:lstStyle/>
                    <a:p>
                      <a:pPr algn="ctr"/>
                      <a:r>
                        <a:rPr lang="en-US" sz="1300" dirty="0"/>
                        <a:t>745,367</a:t>
                      </a:r>
                    </a:p>
                  </a:txBody>
                  <a:tcPr marL="60657" marR="60657" marT="30328" marB="30328" anchor="ctr"/>
                </a:tc>
                <a:tc>
                  <a:txBody>
                    <a:bodyPr/>
                    <a:lstStyle/>
                    <a:p>
                      <a:pPr algn="ctr"/>
                      <a:r>
                        <a:rPr lang="en-US" sz="1300"/>
                        <a:t>2.9%</a:t>
                      </a:r>
                    </a:p>
                  </a:txBody>
                  <a:tcPr marL="60657" marR="60657" marT="30328" marB="30328" anchor="ctr"/>
                </a:tc>
              </a:tr>
              <a:tr h="257175">
                <a:tc>
                  <a:txBody>
                    <a:bodyPr/>
                    <a:lstStyle/>
                    <a:p>
                      <a:pPr algn="ctr"/>
                      <a:r>
                        <a:rPr lang="en-US" sz="1300" dirty="0"/>
                        <a:t>5</a:t>
                      </a:r>
                    </a:p>
                  </a:txBody>
                  <a:tcPr marL="60657" marR="60657" marT="30328" marB="30328" anchor="ctr"/>
                </a:tc>
                <a:tc>
                  <a:txBody>
                    <a:bodyPr/>
                    <a:lstStyle/>
                    <a:p>
                      <a:r>
                        <a:rPr lang="mn-MN" sz="1300" u="none" strike="noStrike" dirty="0" smtClean="0"/>
                        <a:t>Япон</a:t>
                      </a:r>
                      <a:endParaRPr lang="en-US" sz="1300" dirty="0"/>
                    </a:p>
                  </a:txBody>
                  <a:tcPr marL="60657" marR="60657" marT="30328" marB="30328" anchor="ctr"/>
                </a:tc>
                <a:tc>
                  <a:txBody>
                    <a:bodyPr/>
                    <a:lstStyle/>
                    <a:p>
                      <a:pPr algn="ctr"/>
                      <a:r>
                        <a:rPr lang="en-US" sz="1300" dirty="0"/>
                        <a:t>607,877</a:t>
                      </a:r>
                    </a:p>
                  </a:txBody>
                  <a:tcPr marL="60657" marR="60657" marT="30328" marB="30328" anchor="ctr"/>
                </a:tc>
                <a:tc>
                  <a:txBody>
                    <a:bodyPr/>
                    <a:lstStyle/>
                    <a:p>
                      <a:pPr algn="ctr"/>
                      <a:r>
                        <a:rPr lang="en-US" sz="1300"/>
                        <a:t>2.4%</a:t>
                      </a:r>
                    </a:p>
                  </a:txBody>
                  <a:tcPr marL="60657" marR="60657" marT="30328" marB="30328" anchor="ctr"/>
                </a:tc>
              </a:tr>
              <a:tr h="257175">
                <a:tc>
                  <a:txBody>
                    <a:bodyPr/>
                    <a:lstStyle/>
                    <a:p>
                      <a:pPr algn="ctr"/>
                      <a:r>
                        <a:rPr lang="en-US" sz="1300" dirty="0"/>
                        <a:t>6</a:t>
                      </a:r>
                    </a:p>
                  </a:txBody>
                  <a:tcPr marL="60657" marR="60657" marT="30328" marB="30328" anchor="ctr"/>
                </a:tc>
                <a:tc>
                  <a:txBody>
                    <a:bodyPr/>
                    <a:lstStyle/>
                    <a:p>
                      <a:r>
                        <a:rPr lang="mn-MN" sz="1300" u="none" strike="noStrike" dirty="0" smtClean="0"/>
                        <a:t>Филлипин</a:t>
                      </a:r>
                      <a:endParaRPr lang="en-US" sz="1300" dirty="0"/>
                    </a:p>
                  </a:txBody>
                  <a:tcPr marL="60657" marR="60657" marT="30328" marB="30328" anchor="ctr"/>
                </a:tc>
                <a:tc>
                  <a:txBody>
                    <a:bodyPr/>
                    <a:lstStyle/>
                    <a:p>
                      <a:pPr algn="ctr"/>
                      <a:r>
                        <a:rPr lang="en-US" sz="1300" dirty="0"/>
                        <a:t>584,727</a:t>
                      </a:r>
                    </a:p>
                  </a:txBody>
                  <a:tcPr marL="60657" marR="60657" marT="30328" marB="30328" anchor="ctr"/>
                </a:tc>
                <a:tc>
                  <a:txBody>
                    <a:bodyPr/>
                    <a:lstStyle/>
                    <a:p>
                      <a:pPr algn="ctr"/>
                      <a:r>
                        <a:rPr lang="en-US" sz="1300" dirty="0"/>
                        <a:t>2.3%</a:t>
                      </a:r>
                    </a:p>
                  </a:txBody>
                  <a:tcPr marL="60657" marR="60657" marT="30328" marB="30328" anchor="ctr"/>
                </a:tc>
              </a:tr>
              <a:tr h="257175">
                <a:tc>
                  <a:txBody>
                    <a:bodyPr/>
                    <a:lstStyle/>
                    <a:p>
                      <a:pPr algn="ctr"/>
                      <a:r>
                        <a:rPr lang="en-US" sz="1300" dirty="0"/>
                        <a:t>7</a:t>
                      </a:r>
                    </a:p>
                  </a:txBody>
                  <a:tcPr marL="60657" marR="60657" marT="30328" marB="30328" anchor="ctr"/>
                </a:tc>
                <a:tc>
                  <a:txBody>
                    <a:bodyPr/>
                    <a:lstStyle/>
                    <a:p>
                      <a:r>
                        <a:rPr lang="mn-MN" sz="1300" dirty="0" smtClean="0"/>
                        <a:t>Сингапур</a:t>
                      </a:r>
                      <a:endParaRPr lang="en-US" sz="1300" dirty="0"/>
                    </a:p>
                  </a:txBody>
                  <a:tcPr marL="60657" marR="60657" marT="30328" marB="30328" anchor="ctr"/>
                </a:tc>
                <a:tc>
                  <a:txBody>
                    <a:bodyPr/>
                    <a:lstStyle/>
                    <a:p>
                      <a:pPr algn="ctr"/>
                      <a:r>
                        <a:rPr lang="en-US" sz="1300" dirty="0"/>
                        <a:t>521,620</a:t>
                      </a:r>
                    </a:p>
                  </a:txBody>
                  <a:tcPr marL="60657" marR="60657" marT="30328" marB="30328" anchor="ctr"/>
                </a:tc>
                <a:tc>
                  <a:txBody>
                    <a:bodyPr/>
                    <a:lstStyle/>
                    <a:p>
                      <a:pPr algn="ctr"/>
                      <a:r>
                        <a:rPr lang="en-US" sz="1300" dirty="0"/>
                        <a:t>2.0%</a:t>
                      </a:r>
                    </a:p>
                  </a:txBody>
                  <a:tcPr marL="60657" marR="60657" marT="30328" marB="30328" anchor="ctr"/>
                </a:tc>
              </a:tr>
              <a:tr h="257175">
                <a:tc>
                  <a:txBody>
                    <a:bodyPr/>
                    <a:lstStyle/>
                    <a:p>
                      <a:pPr algn="ctr"/>
                      <a:r>
                        <a:rPr lang="en-US" sz="1300" dirty="0"/>
                        <a:t>8</a:t>
                      </a:r>
                    </a:p>
                  </a:txBody>
                  <a:tcPr marL="60657" marR="60657" marT="30328" marB="30328" anchor="ctr"/>
                </a:tc>
                <a:tc>
                  <a:txBody>
                    <a:bodyPr/>
                    <a:lstStyle/>
                    <a:p>
                      <a:r>
                        <a:rPr lang="mn-MN" sz="1300" dirty="0" smtClean="0"/>
                        <a:t>Австрали</a:t>
                      </a:r>
                      <a:endParaRPr lang="en-US" sz="1300" dirty="0"/>
                    </a:p>
                  </a:txBody>
                  <a:tcPr marL="60657" marR="60657" marT="30328" marB="30328" anchor="ctr"/>
                </a:tc>
                <a:tc>
                  <a:txBody>
                    <a:bodyPr/>
                    <a:lstStyle/>
                    <a:p>
                      <a:pPr algn="ctr"/>
                      <a:r>
                        <a:rPr lang="en-US" sz="1300" dirty="0"/>
                        <a:t>476,324</a:t>
                      </a:r>
                    </a:p>
                  </a:txBody>
                  <a:tcPr marL="60657" marR="60657" marT="30328" marB="30328" anchor="ctr"/>
                </a:tc>
                <a:tc>
                  <a:txBody>
                    <a:bodyPr/>
                    <a:lstStyle/>
                    <a:p>
                      <a:pPr algn="ctr"/>
                      <a:r>
                        <a:rPr lang="en-US" sz="1300" dirty="0"/>
                        <a:t>1.9%</a:t>
                      </a:r>
                    </a:p>
                  </a:txBody>
                  <a:tcPr marL="60657" marR="60657" marT="30328" marB="30328" anchor="ctr"/>
                </a:tc>
              </a:tr>
              <a:tr h="257175">
                <a:tc>
                  <a:txBody>
                    <a:bodyPr/>
                    <a:lstStyle/>
                    <a:p>
                      <a:pPr algn="ctr"/>
                      <a:r>
                        <a:rPr lang="en-US" sz="1300" dirty="0"/>
                        <a:t>9</a:t>
                      </a:r>
                    </a:p>
                  </a:txBody>
                  <a:tcPr marL="60657" marR="60657" marT="30328" marB="30328" anchor="ctr"/>
                </a:tc>
                <a:tc>
                  <a:txBody>
                    <a:bodyPr/>
                    <a:lstStyle/>
                    <a:p>
                      <a:r>
                        <a:rPr lang="mn-MN" sz="1300" u="none" strike="noStrike" dirty="0" smtClean="0"/>
                        <a:t>Малайз</a:t>
                      </a:r>
                      <a:endParaRPr lang="en-US" sz="1300" dirty="0"/>
                    </a:p>
                  </a:txBody>
                  <a:tcPr marL="60657" marR="60657" marT="30328" marB="30328" anchor="ctr"/>
                </a:tc>
                <a:tc>
                  <a:txBody>
                    <a:bodyPr/>
                    <a:lstStyle/>
                    <a:p>
                      <a:pPr algn="ctr"/>
                      <a:r>
                        <a:rPr lang="en-US" sz="1300" dirty="0"/>
                        <a:t>466,578</a:t>
                      </a:r>
                    </a:p>
                  </a:txBody>
                  <a:tcPr marL="60657" marR="60657" marT="30328" marB="30328" anchor="ctr"/>
                </a:tc>
                <a:tc>
                  <a:txBody>
                    <a:bodyPr/>
                    <a:lstStyle/>
                    <a:p>
                      <a:pPr algn="ctr"/>
                      <a:r>
                        <a:rPr lang="en-US" sz="1300" dirty="0"/>
                        <a:t>1.8%</a:t>
                      </a:r>
                    </a:p>
                  </a:txBody>
                  <a:tcPr marL="60657" marR="60657" marT="30328" marB="30328" anchor="ctr"/>
                </a:tc>
              </a:tr>
              <a:tr h="257175">
                <a:tc>
                  <a:txBody>
                    <a:bodyPr/>
                    <a:lstStyle/>
                    <a:p>
                      <a:pPr algn="ctr"/>
                      <a:r>
                        <a:rPr lang="en-US" sz="1300" dirty="0"/>
                        <a:t>10</a:t>
                      </a:r>
                    </a:p>
                  </a:txBody>
                  <a:tcPr marL="60657" marR="60657" marT="30328" marB="30328" anchor="ctr"/>
                </a:tc>
                <a:tc>
                  <a:txBody>
                    <a:bodyPr/>
                    <a:lstStyle/>
                    <a:p>
                      <a:r>
                        <a:rPr lang="mn-MN" sz="1300" dirty="0" smtClean="0"/>
                        <a:t>Тайланд</a:t>
                      </a:r>
                      <a:endParaRPr lang="en-US" sz="1300" dirty="0"/>
                    </a:p>
                  </a:txBody>
                  <a:tcPr marL="60657" marR="60657" marT="30328" marB="30328" anchor="ctr"/>
                </a:tc>
                <a:tc>
                  <a:txBody>
                    <a:bodyPr/>
                    <a:lstStyle/>
                    <a:p>
                      <a:pPr algn="ctr"/>
                      <a:r>
                        <a:rPr lang="en-US" sz="1300"/>
                        <a:t>426,797</a:t>
                      </a:r>
                    </a:p>
                  </a:txBody>
                  <a:tcPr marL="60657" marR="60657" marT="30328" marB="30328" anchor="ctr"/>
                </a:tc>
                <a:tc>
                  <a:txBody>
                    <a:bodyPr/>
                    <a:lstStyle/>
                    <a:p>
                      <a:pPr algn="ctr"/>
                      <a:r>
                        <a:rPr lang="en-US" sz="1300" dirty="0"/>
                        <a:t>1.7%</a:t>
                      </a:r>
                    </a:p>
                  </a:txBody>
                  <a:tcPr marL="60657" marR="60657" marT="30328" marB="30328" anchor="ctr"/>
                </a:tc>
              </a:tr>
              <a:tr h="257175">
                <a:tc>
                  <a:txBody>
                    <a:bodyPr/>
                    <a:lstStyle/>
                    <a:p>
                      <a:pPr algn="ctr"/>
                      <a:r>
                        <a:rPr lang="en-US" sz="1300" dirty="0"/>
                        <a:t>11</a:t>
                      </a:r>
                    </a:p>
                  </a:txBody>
                  <a:tcPr marL="60657" marR="60657" marT="30328" marB="30328" anchor="ctr"/>
                </a:tc>
                <a:tc>
                  <a:txBody>
                    <a:bodyPr/>
                    <a:lstStyle/>
                    <a:p>
                      <a:r>
                        <a:rPr lang="mn-MN" sz="1300" dirty="0" smtClean="0"/>
                        <a:t>Их Британи</a:t>
                      </a:r>
                      <a:endParaRPr lang="en-US" sz="1300" dirty="0"/>
                    </a:p>
                  </a:txBody>
                  <a:tcPr marL="60657" marR="60657" marT="30328" marB="30328" anchor="ctr"/>
                </a:tc>
                <a:tc>
                  <a:txBody>
                    <a:bodyPr/>
                    <a:lstStyle/>
                    <a:p>
                      <a:pPr algn="ctr"/>
                      <a:r>
                        <a:rPr lang="en-US" sz="1300"/>
                        <a:t>422,525</a:t>
                      </a:r>
                    </a:p>
                  </a:txBody>
                  <a:tcPr marL="60657" marR="60657" marT="30328" marB="30328" anchor="ctr"/>
                </a:tc>
                <a:tc>
                  <a:txBody>
                    <a:bodyPr/>
                    <a:lstStyle/>
                    <a:p>
                      <a:pPr algn="ctr"/>
                      <a:r>
                        <a:rPr lang="en-US" sz="1300" dirty="0"/>
                        <a:t>1.6%</a:t>
                      </a:r>
                    </a:p>
                  </a:txBody>
                  <a:tcPr marL="60657" marR="60657" marT="30328" marB="30328" anchor="ctr"/>
                </a:tc>
              </a:tr>
              <a:tr h="257175">
                <a:tc>
                  <a:txBody>
                    <a:bodyPr/>
                    <a:lstStyle/>
                    <a:p>
                      <a:pPr algn="ctr"/>
                      <a:r>
                        <a:rPr lang="en-US" sz="1300" dirty="0"/>
                        <a:t>12</a:t>
                      </a:r>
                    </a:p>
                  </a:txBody>
                  <a:tcPr marL="60657" marR="60657" marT="30328" marB="30328" anchor="ctr"/>
                </a:tc>
                <a:tc>
                  <a:txBody>
                    <a:bodyPr/>
                    <a:lstStyle/>
                    <a:p>
                      <a:r>
                        <a:rPr lang="mn-MN" sz="1300" dirty="0" smtClean="0"/>
                        <a:t>Индонез</a:t>
                      </a:r>
                      <a:endParaRPr lang="en-US" sz="1300" dirty="0"/>
                    </a:p>
                  </a:txBody>
                  <a:tcPr marL="60657" marR="60657" marT="30328" marB="30328" anchor="ctr"/>
                </a:tc>
                <a:tc>
                  <a:txBody>
                    <a:bodyPr/>
                    <a:lstStyle/>
                    <a:p>
                      <a:pPr algn="ctr"/>
                      <a:r>
                        <a:rPr lang="en-US" sz="1300"/>
                        <a:t>379,744</a:t>
                      </a:r>
                    </a:p>
                  </a:txBody>
                  <a:tcPr marL="60657" marR="60657" marT="30328" marB="30328" anchor="ctr"/>
                </a:tc>
                <a:tc>
                  <a:txBody>
                    <a:bodyPr/>
                    <a:lstStyle/>
                    <a:p>
                      <a:pPr algn="ctr"/>
                      <a:r>
                        <a:rPr lang="en-US" sz="1300" dirty="0"/>
                        <a:t>1.5%</a:t>
                      </a:r>
                    </a:p>
                  </a:txBody>
                  <a:tcPr marL="60657" marR="60657" marT="30328" marB="30328" anchor="ctr"/>
                </a:tc>
              </a:tr>
              <a:tr h="257175">
                <a:tc>
                  <a:txBody>
                    <a:bodyPr/>
                    <a:lstStyle/>
                    <a:p>
                      <a:pPr algn="ctr"/>
                      <a:r>
                        <a:rPr lang="en-US" sz="1300" dirty="0"/>
                        <a:t>13</a:t>
                      </a:r>
                    </a:p>
                  </a:txBody>
                  <a:tcPr marL="60657" marR="60657" marT="30328" marB="30328" anchor="ctr"/>
                </a:tc>
                <a:tc>
                  <a:txBody>
                    <a:bodyPr/>
                    <a:lstStyle/>
                    <a:p>
                      <a:r>
                        <a:rPr lang="mn-MN" sz="1300" dirty="0" smtClean="0"/>
                        <a:t>Энэтхэг</a:t>
                      </a:r>
                      <a:endParaRPr lang="en-US" sz="1300" dirty="0"/>
                    </a:p>
                  </a:txBody>
                  <a:tcPr marL="60657" marR="60657" marT="30328" marB="30328" anchor="ctr"/>
                </a:tc>
                <a:tc>
                  <a:txBody>
                    <a:bodyPr/>
                    <a:lstStyle/>
                    <a:p>
                      <a:pPr algn="ctr"/>
                      <a:r>
                        <a:rPr lang="en-US" sz="1300" dirty="0"/>
                        <a:t>284,607</a:t>
                      </a:r>
                    </a:p>
                  </a:txBody>
                  <a:tcPr marL="60657" marR="60657" marT="30328" marB="30328" anchor="ctr"/>
                </a:tc>
                <a:tc>
                  <a:txBody>
                    <a:bodyPr/>
                    <a:lstStyle/>
                    <a:p>
                      <a:pPr algn="ctr"/>
                      <a:r>
                        <a:rPr lang="en-US" sz="1300" dirty="0"/>
                        <a:t>1.1%</a:t>
                      </a:r>
                    </a:p>
                  </a:txBody>
                  <a:tcPr marL="60657" marR="60657" marT="30328" marB="30328" anchor="ctr"/>
                </a:tc>
              </a:tr>
              <a:tr h="257175">
                <a:tc>
                  <a:txBody>
                    <a:bodyPr/>
                    <a:lstStyle/>
                    <a:p>
                      <a:pPr algn="ctr"/>
                      <a:r>
                        <a:rPr lang="en-US" sz="1300" dirty="0"/>
                        <a:t>14</a:t>
                      </a:r>
                    </a:p>
                  </a:txBody>
                  <a:tcPr marL="60657" marR="60657" marT="30328" marB="30328" anchor="ctr"/>
                </a:tc>
                <a:tc>
                  <a:txBody>
                    <a:bodyPr/>
                    <a:lstStyle/>
                    <a:p>
                      <a:r>
                        <a:rPr lang="mn-MN" sz="1300" dirty="0" smtClean="0"/>
                        <a:t>Канад</a:t>
                      </a:r>
                      <a:endParaRPr lang="en-US" sz="1300" dirty="0"/>
                    </a:p>
                  </a:txBody>
                  <a:tcPr marL="60657" marR="60657" marT="30328" marB="30328" anchor="ctr"/>
                </a:tc>
                <a:tc>
                  <a:txBody>
                    <a:bodyPr/>
                    <a:lstStyle/>
                    <a:p>
                      <a:pPr algn="ctr"/>
                      <a:r>
                        <a:rPr lang="en-US" sz="1300" dirty="0"/>
                        <a:t>246,679</a:t>
                      </a:r>
                    </a:p>
                  </a:txBody>
                  <a:tcPr marL="60657" marR="60657" marT="30328" marB="30328" anchor="ctr"/>
                </a:tc>
                <a:tc>
                  <a:txBody>
                    <a:bodyPr/>
                    <a:lstStyle/>
                    <a:p>
                      <a:pPr algn="ctr"/>
                      <a:r>
                        <a:rPr lang="en-US" sz="1300" dirty="0"/>
                        <a:t>1.0%</a:t>
                      </a:r>
                    </a:p>
                  </a:txBody>
                  <a:tcPr marL="60657" marR="60657" marT="30328" marB="30328" anchor="ctr"/>
                </a:tc>
              </a:tr>
              <a:tr h="257175">
                <a:tc>
                  <a:txBody>
                    <a:bodyPr/>
                    <a:lstStyle/>
                    <a:p>
                      <a:pPr algn="ctr"/>
                      <a:r>
                        <a:rPr lang="en-US" sz="1300" dirty="0"/>
                        <a:t>15</a:t>
                      </a:r>
                    </a:p>
                  </a:txBody>
                  <a:tcPr marL="60657" marR="60657" marT="30328" marB="30328" anchor="ctr"/>
                </a:tc>
                <a:tc>
                  <a:txBody>
                    <a:bodyPr/>
                    <a:lstStyle/>
                    <a:p>
                      <a:r>
                        <a:rPr lang="mn-MN" sz="1300" dirty="0" smtClean="0"/>
                        <a:t>Франц</a:t>
                      </a:r>
                      <a:endParaRPr lang="en-US" sz="1300" dirty="0"/>
                    </a:p>
                  </a:txBody>
                  <a:tcPr marL="60657" marR="60657" marT="30328" marB="30328" anchor="ctr"/>
                </a:tc>
                <a:tc>
                  <a:txBody>
                    <a:bodyPr/>
                    <a:lstStyle/>
                    <a:p>
                      <a:pPr algn="ctr"/>
                      <a:r>
                        <a:rPr lang="en-US" sz="1300" dirty="0"/>
                        <a:t>163,596</a:t>
                      </a:r>
                    </a:p>
                  </a:txBody>
                  <a:tcPr marL="60657" marR="60657" marT="30328" marB="30328" anchor="ctr"/>
                </a:tc>
                <a:tc>
                  <a:txBody>
                    <a:bodyPr/>
                    <a:lstStyle/>
                    <a:p>
                      <a:pPr algn="ctr"/>
                      <a:r>
                        <a:rPr lang="en-US" sz="1300" dirty="0"/>
                        <a:t>0.6%</a:t>
                      </a:r>
                    </a:p>
                  </a:txBody>
                  <a:tcPr marL="60657" marR="60657" marT="30328" marB="30328" anchor="ctr"/>
                </a:tc>
              </a:tr>
            </a:tbl>
          </a:graphicData>
        </a:graphic>
      </p:graphicFrame>
      <p:sp>
        <p:nvSpPr>
          <p:cNvPr id="7" name="TextBox 6"/>
          <p:cNvSpPr txBox="1"/>
          <p:nvPr/>
        </p:nvSpPr>
        <p:spPr>
          <a:xfrm>
            <a:off x="4969056" y="6443990"/>
            <a:ext cx="2574744" cy="261610"/>
          </a:xfrm>
          <a:prstGeom prst="rect">
            <a:avLst/>
          </a:prstGeom>
          <a:noFill/>
        </p:spPr>
        <p:txBody>
          <a:bodyPr wrap="none" rtlCol="0">
            <a:spAutoFit/>
          </a:bodyPr>
          <a:lstStyle/>
          <a:p>
            <a:r>
              <a:rPr lang="en-US" sz="1100" dirty="0" smtClean="0"/>
              <a:t>(Wikipedia – Travel daily </a:t>
            </a:r>
            <a:r>
              <a:rPr lang="en-US" sz="1100" dirty="0" err="1" smtClean="0"/>
              <a:t>news.asia</a:t>
            </a:r>
            <a:r>
              <a:rPr lang="en-US" sz="1100" dirty="0" smtClean="0"/>
              <a:t>, 2015)</a:t>
            </a: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Визийн нөхцөл</a:t>
            </a:r>
            <a:endParaRPr lang="en-US" dirty="0"/>
          </a:p>
        </p:txBody>
      </p:sp>
      <p:sp>
        <p:nvSpPr>
          <p:cNvPr id="3" name="Content Placeholder 2"/>
          <p:cNvSpPr>
            <a:spLocks noGrp="1"/>
          </p:cNvSpPr>
          <p:nvPr>
            <p:ph idx="1"/>
          </p:nvPr>
        </p:nvSpPr>
        <p:spPr/>
        <p:txBody>
          <a:bodyPr>
            <a:normAutofit fontScale="85000" lnSpcReduction="10000"/>
          </a:bodyPr>
          <a:lstStyle/>
          <a:p>
            <a:pPr algn="just"/>
            <a:r>
              <a:rPr lang="mn-MN" dirty="0" smtClean="0"/>
              <a:t>Гонг Конгийн төрөөс 170 улсын иргэдэд аялал жуулчлал болон бизнесийн аялалд зориулан 7-гоос 180 хүртэл Гонг Конг</a:t>
            </a:r>
            <a:r>
              <a:rPr lang="en-US" dirty="0" smtClean="0"/>
              <a:t> </a:t>
            </a:r>
            <a:r>
              <a:rPr lang="mn-MN" dirty="0" smtClean="0"/>
              <a:t>руу нэвтрэх эрх олгодог.</a:t>
            </a:r>
          </a:p>
          <a:p>
            <a:pPr algn="just"/>
            <a:r>
              <a:rPr lang="mn-MN" dirty="0" smtClean="0"/>
              <a:t>Оршин суух эрхгүй нөхцөлд аялал жуулчлал болон бизнес аяллаас бусад нөхцөл буюу Гонг Конгод ажиллах, суралцах, бизнес эрхлэх хүсэлтэй бол виз авах шаардлагатай.</a:t>
            </a:r>
          </a:p>
          <a:p>
            <a:pPr algn="just"/>
            <a:r>
              <a:rPr lang="mn-MN" dirty="0" smtClean="0"/>
              <a:t>Нэг улс, хоёр систем бодлогын хүрээнд Гонг Конг нь хүн амын шилжилт хөдөлгөөн болон визний бодлогоо БНХАУ-аас бие даан шийдвэрлэдэг. </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11</a:t>
            </a:r>
            <a:endParaRPr lang="en-US" dirty="0" smtClean="0"/>
          </a:p>
        </p:txBody>
      </p:sp>
      <p:sp>
        <p:nvSpPr>
          <p:cNvPr id="6" name="TextBox 5"/>
          <p:cNvSpPr txBox="1"/>
          <p:nvPr/>
        </p:nvSpPr>
        <p:spPr>
          <a:xfrm>
            <a:off x="5181600" y="6400800"/>
            <a:ext cx="3387466" cy="430887"/>
          </a:xfrm>
          <a:prstGeom prst="rect">
            <a:avLst/>
          </a:prstGeom>
          <a:noFill/>
        </p:spPr>
        <p:txBody>
          <a:bodyPr wrap="none" rtlCol="0">
            <a:spAutoFit/>
          </a:bodyPr>
          <a:lstStyle/>
          <a:p>
            <a:r>
              <a:rPr lang="en-US" sz="1100" dirty="0" smtClean="0"/>
              <a:t>(Wikipedia - Hong Kong Immigration Department, 2014)</a:t>
            </a:r>
            <a:endParaRPr lang="mn-MN" sz="1100" dirty="0" smtClean="0"/>
          </a:p>
          <a:p>
            <a:r>
              <a:rPr lang="en-US" sz="1100" dirty="0" smtClean="0"/>
              <a:t>(Information Services Department, Hong Kong SAR)</a:t>
            </a:r>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Визийн нөхцөл</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12</a:t>
            </a:r>
            <a:endParaRPr lang="en-US" dirty="0" smtClean="0"/>
          </a:p>
        </p:txBody>
      </p:sp>
      <p:pic>
        <p:nvPicPr>
          <p:cNvPr id="21506" name="Picture 2" descr="https://upload.wikimedia.org/wikipedia/commons/f/f0/Visa_policy_of_Hong_Kong.png"/>
          <p:cNvPicPr>
            <a:picLocks noChangeAspect="1" noChangeArrowheads="1"/>
          </p:cNvPicPr>
          <p:nvPr/>
        </p:nvPicPr>
        <p:blipFill>
          <a:blip r:embed="rId3"/>
          <a:srcRect/>
          <a:stretch>
            <a:fillRect/>
          </a:stretch>
        </p:blipFill>
        <p:spPr bwMode="auto">
          <a:xfrm>
            <a:off x="76201" y="1828800"/>
            <a:ext cx="8915400" cy="3910263"/>
          </a:xfrm>
          <a:prstGeom prst="rect">
            <a:avLst/>
          </a:prstGeom>
          <a:noFill/>
        </p:spPr>
      </p:pic>
      <p:sp>
        <p:nvSpPr>
          <p:cNvPr id="7" name="TextBox 6"/>
          <p:cNvSpPr txBox="1"/>
          <p:nvPr/>
        </p:nvSpPr>
        <p:spPr>
          <a:xfrm>
            <a:off x="5181600" y="6400800"/>
            <a:ext cx="3355406" cy="261610"/>
          </a:xfrm>
          <a:prstGeom prst="rect">
            <a:avLst/>
          </a:prstGeom>
          <a:noFill/>
        </p:spPr>
        <p:txBody>
          <a:bodyPr wrap="none" rtlCol="0">
            <a:spAutoFit/>
          </a:bodyPr>
          <a:lstStyle/>
          <a:p>
            <a:r>
              <a:rPr lang="en-US" sz="1100" dirty="0" smtClean="0"/>
              <a:t>(Wikipedia - Hong Kong Immigration Department, 2014)</a:t>
            </a:r>
            <a:endParaRPr lang="en-US"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Жуулчдын онцлог</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13</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2146132594"/>
              </p:ext>
            </p:extLst>
          </p:nvPr>
        </p:nvGraphicFramePr>
        <p:xfrm>
          <a:off x="685801" y="1828800"/>
          <a:ext cx="7772400" cy="2133600"/>
        </p:xfrm>
        <a:graphic>
          <a:graphicData uri="http://schemas.openxmlformats.org/drawingml/2006/table">
            <a:tbl>
              <a:tblPr firstRow="1" firstCol="1" bandRow="1">
                <a:tableStyleId>{7DF18680-E054-41AD-8BC1-D1AEF772440D}</a:tableStyleId>
              </a:tblPr>
              <a:tblGrid>
                <a:gridCol w="3178293"/>
                <a:gridCol w="1531369"/>
                <a:gridCol w="1531369"/>
                <a:gridCol w="1531369"/>
              </a:tblGrid>
              <a:tr h="301166">
                <a:tc rowSpan="2">
                  <a:txBody>
                    <a:bodyPr/>
                    <a:lstStyle/>
                    <a:p>
                      <a:pPr>
                        <a:lnSpc>
                          <a:spcPct val="115000"/>
                        </a:lnSpc>
                        <a:spcAft>
                          <a:spcPts val="0"/>
                        </a:spcAft>
                      </a:pPr>
                      <a:r>
                        <a:rPr lang="mn-MN" sz="1400" dirty="0">
                          <a:effectLst/>
                        </a:rPr>
                        <a:t>Аялал жуулчлалын бүтээгдэхүүн</a:t>
                      </a:r>
                      <a:endParaRPr lang="en-US" sz="1400" dirty="0">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mn-MN" sz="1400" dirty="0" smtClean="0">
                          <a:effectLst/>
                        </a:rPr>
                        <a:t>Хувь</a:t>
                      </a:r>
                      <a:endParaRPr lang="en-US" sz="14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19923">
                <a:tc vMerge="1">
                  <a:txBody>
                    <a:bodyPr/>
                    <a:lstStyle/>
                    <a:p>
                      <a:endParaRPr lang="en-US"/>
                    </a:p>
                  </a:txBody>
                  <a:tcPr/>
                </a:tc>
                <a:tc>
                  <a:txBody>
                    <a:bodyPr/>
                    <a:lstStyle/>
                    <a:p>
                      <a:pPr algn="ctr">
                        <a:lnSpc>
                          <a:spcPct val="115000"/>
                        </a:lnSpc>
                        <a:spcAft>
                          <a:spcPts val="0"/>
                        </a:spcAft>
                      </a:pPr>
                      <a:r>
                        <a:rPr lang="mn-MN" sz="1400" b="1" dirty="0">
                          <a:effectLst/>
                        </a:rPr>
                        <a:t>2008</a:t>
                      </a:r>
                      <a:endParaRPr lang="en-US"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effectLst/>
                        </a:rPr>
                        <a:t>2010</a:t>
                      </a:r>
                      <a:endParaRPr lang="en-US"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effectLst/>
                        </a:rPr>
                        <a:t>2012</a:t>
                      </a:r>
                      <a:endParaRPr lang="en-US" sz="1400" b="1" dirty="0">
                        <a:effectLst/>
                        <a:latin typeface="Calibri"/>
                        <a:ea typeface="Calibri"/>
                        <a:cs typeface="Times New Roman"/>
                      </a:endParaRPr>
                    </a:p>
                  </a:txBody>
                  <a:tcPr marL="68580" marR="68580" marT="0" marB="0" anchor="ctr"/>
                </a:tc>
              </a:tr>
              <a:tr h="521911">
                <a:tc>
                  <a:txBody>
                    <a:bodyPr/>
                    <a:lstStyle/>
                    <a:p>
                      <a:pPr>
                        <a:lnSpc>
                          <a:spcPct val="115000"/>
                        </a:lnSpc>
                        <a:spcAft>
                          <a:spcPts val="0"/>
                        </a:spcAft>
                      </a:pPr>
                      <a:r>
                        <a:rPr lang="mn-MN" sz="1400">
                          <a:effectLst/>
                        </a:rPr>
                        <a:t>Байр сууцны үйлчилгээ </a:t>
                      </a:r>
                      <a:r>
                        <a:rPr lang="en-US" sz="1400">
                          <a:effectLst/>
                        </a:rPr>
                        <a:t>(</a:t>
                      </a:r>
                      <a:r>
                        <a:rPr lang="mn-MN" sz="1400">
                          <a:effectLst/>
                        </a:rPr>
                        <a:t>зочид буудал болон жуулчны байрны хоол орсон</a:t>
                      </a:r>
                      <a:r>
                        <a:rPr lang="en-US" sz="1400">
                          <a:effectLst/>
                        </a:rPr>
                        <a:t>)</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74%</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88%</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94%</a:t>
                      </a:r>
                      <a:endParaRPr lang="en-US" sz="1400" dirty="0">
                        <a:effectLst/>
                        <a:latin typeface="Calibri"/>
                        <a:ea typeface="Calibri"/>
                        <a:cs typeface="Times New Roman"/>
                      </a:endParaRPr>
                    </a:p>
                  </a:txBody>
                  <a:tcPr marL="68580" marR="68580" marT="0" marB="0" anchor="ctr"/>
                </a:tc>
              </a:tr>
              <a:tr h="533400">
                <a:tc>
                  <a:txBody>
                    <a:bodyPr/>
                    <a:lstStyle/>
                    <a:p>
                      <a:pPr>
                        <a:lnSpc>
                          <a:spcPct val="115000"/>
                        </a:lnSpc>
                        <a:spcAft>
                          <a:spcPts val="0"/>
                        </a:spcAft>
                      </a:pPr>
                      <a:r>
                        <a:rPr lang="mn-MN" sz="1400" dirty="0">
                          <a:effectLst/>
                        </a:rPr>
                        <a:t>Усан тээврийн үйлчилгээ </a:t>
                      </a:r>
                      <a:r>
                        <a:rPr lang="en-US" sz="1400" dirty="0">
                          <a:effectLst/>
                        </a:rPr>
                        <a:t>(</a:t>
                      </a:r>
                      <a:r>
                        <a:rPr lang="mn-MN" sz="1400" dirty="0">
                          <a:effectLst/>
                        </a:rPr>
                        <a:t>Олон улсын</a:t>
                      </a:r>
                      <a:r>
                        <a:rPr lang="en-US" sz="1400" dirty="0">
                          <a:effectLst/>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61%</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63%</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76%</a:t>
                      </a:r>
                      <a:endParaRPr lang="en-US" sz="1400" dirty="0">
                        <a:effectLst/>
                        <a:latin typeface="Calibri"/>
                        <a:ea typeface="Calibri"/>
                        <a:cs typeface="Times New Roman"/>
                      </a:endParaRPr>
                    </a:p>
                  </a:txBody>
                  <a:tcPr marL="68580" marR="68580" marT="0" marB="0" anchor="ctr"/>
                </a:tc>
              </a:tr>
              <a:tr h="457200">
                <a:tc>
                  <a:txBody>
                    <a:bodyPr/>
                    <a:lstStyle/>
                    <a:p>
                      <a:pPr>
                        <a:lnSpc>
                          <a:spcPct val="115000"/>
                        </a:lnSpc>
                        <a:spcAft>
                          <a:spcPts val="0"/>
                        </a:spcAft>
                      </a:pPr>
                      <a:r>
                        <a:rPr lang="mn-MN" sz="1400">
                          <a:effectLst/>
                        </a:rPr>
                        <a:t>Иргэний агаарын тээврийн үйлчилгээ</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65%</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66%</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smtClean="0">
                          <a:effectLst/>
                        </a:rPr>
                        <a:t>57%</a:t>
                      </a:r>
                      <a:endParaRPr lang="en-US" sz="1400" dirty="0">
                        <a:effectLst/>
                        <a:latin typeface="Calibri"/>
                        <a:ea typeface="Calibri"/>
                        <a:cs typeface="Times New Roman"/>
                      </a:endParaRPr>
                    </a:p>
                  </a:txBody>
                  <a:tcPr marL="68580" marR="68580" marT="0" marB="0" anchor="ctr"/>
                </a:tc>
              </a:tr>
            </a:tbl>
          </a:graphicData>
        </a:graphic>
      </p:graphicFrame>
      <p:sp>
        <p:nvSpPr>
          <p:cNvPr id="7" name="Rectangle 1"/>
          <p:cNvSpPr>
            <a:spLocks noChangeArrowheads="1"/>
          </p:cNvSpPr>
          <p:nvPr/>
        </p:nvSpPr>
        <p:spPr bwMode="auto">
          <a:xfrm>
            <a:off x="673100" y="4037112"/>
            <a:ext cx="7772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Хонг Конгийн олон</a:t>
            </a:r>
            <a:r>
              <a:rPr kumimoji="0" lang="mn-MN"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улсын у</a:t>
            </a:r>
            <a:r>
              <a:rPr kumimoji="0" lang="mn-MN"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сан тээврийн үйлчилгээг 2012 оны байдлаар нийт хүчин чадлын 76%-г гадаад жуулчид ашигласан байна. </a:t>
            </a:r>
            <a:endParaRPr kumimoji="0" lang="mn-MN"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5486400" y="6400800"/>
            <a:ext cx="3119765" cy="261610"/>
          </a:xfrm>
          <a:prstGeom prst="rect">
            <a:avLst/>
          </a:prstGeom>
          <a:noFill/>
        </p:spPr>
        <p:txBody>
          <a:bodyPr wrap="none" rtlCol="0">
            <a:spAutoFit/>
          </a:bodyPr>
          <a:lstStyle/>
          <a:p>
            <a:r>
              <a:rPr lang="en-US" sz="1100" dirty="0" smtClean="0"/>
              <a:t>(Hong Kong Monthly Digest of Statistics, May 2014)</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Жуулчдын онцлог</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14</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1332438918"/>
              </p:ext>
            </p:extLst>
          </p:nvPr>
        </p:nvGraphicFramePr>
        <p:xfrm>
          <a:off x="698501" y="1828800"/>
          <a:ext cx="8000999" cy="1767014"/>
        </p:xfrm>
        <a:graphic>
          <a:graphicData uri="http://schemas.openxmlformats.org/drawingml/2006/table">
            <a:tbl>
              <a:tblPr firstRow="1" firstCol="1" bandRow="1">
                <a:tableStyleId>{7DF18680-E054-41AD-8BC1-D1AEF772440D}</a:tableStyleId>
              </a:tblPr>
              <a:tblGrid>
                <a:gridCol w="3271772"/>
                <a:gridCol w="1576409"/>
                <a:gridCol w="1576409"/>
                <a:gridCol w="1576409"/>
              </a:tblGrid>
              <a:tr h="228600">
                <a:tc rowSpan="2">
                  <a:txBody>
                    <a:bodyPr/>
                    <a:lstStyle/>
                    <a:p>
                      <a:pPr algn="ctr">
                        <a:lnSpc>
                          <a:spcPct val="115000"/>
                        </a:lnSpc>
                        <a:spcAft>
                          <a:spcPts val="0"/>
                        </a:spcAft>
                      </a:pPr>
                      <a:r>
                        <a:rPr lang="mn-MN" sz="1400" dirty="0">
                          <a:effectLst/>
                        </a:rPr>
                        <a:t>Салбар</a:t>
                      </a:r>
                      <a:endParaRPr lang="en-US" sz="1400" dirty="0">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mn-MN" sz="1400" dirty="0">
                          <a:effectLst/>
                        </a:rPr>
                        <a:t>Харьцаа</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02450">
                <a:tc vMerge="1">
                  <a:txBody>
                    <a:bodyPr/>
                    <a:lstStyle/>
                    <a:p>
                      <a:endParaRPr lang="en-US"/>
                    </a:p>
                  </a:txBody>
                  <a:tcPr/>
                </a:tc>
                <a:tc>
                  <a:txBody>
                    <a:bodyPr/>
                    <a:lstStyle/>
                    <a:p>
                      <a:pPr algn="ctr">
                        <a:lnSpc>
                          <a:spcPct val="115000"/>
                        </a:lnSpc>
                        <a:spcAft>
                          <a:spcPts val="0"/>
                        </a:spcAft>
                      </a:pPr>
                      <a:r>
                        <a:rPr lang="mn-MN" sz="1400" b="1" dirty="0">
                          <a:effectLst/>
                        </a:rPr>
                        <a:t>2008</a:t>
                      </a:r>
                      <a:endParaRPr lang="en-US"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effectLst/>
                        </a:rPr>
                        <a:t>2010</a:t>
                      </a:r>
                      <a:endParaRPr lang="en-US"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effectLst/>
                        </a:rPr>
                        <a:t>2012</a:t>
                      </a:r>
                      <a:endParaRPr lang="en-US" sz="1400" b="1" dirty="0">
                        <a:effectLst/>
                        <a:latin typeface="Calibri"/>
                        <a:ea typeface="Calibri"/>
                        <a:cs typeface="Times New Roman"/>
                      </a:endParaRPr>
                    </a:p>
                  </a:txBody>
                  <a:tcPr marL="68580" marR="68580" marT="0" marB="0" anchor="ctr"/>
                </a:tc>
              </a:tr>
              <a:tr h="304800">
                <a:tc>
                  <a:txBody>
                    <a:bodyPr/>
                    <a:lstStyle/>
                    <a:p>
                      <a:pPr>
                        <a:lnSpc>
                          <a:spcPct val="115000"/>
                        </a:lnSpc>
                        <a:spcAft>
                          <a:spcPts val="0"/>
                        </a:spcAft>
                      </a:pPr>
                      <a:r>
                        <a:rPr lang="mn-MN" sz="1400">
                          <a:effectLst/>
                        </a:rPr>
                        <a:t>Байр сууцны үйлчилгээ </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0.72</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0.85</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0.91</a:t>
                      </a:r>
                      <a:endParaRPr lang="en-US" sz="1400">
                        <a:effectLst/>
                        <a:latin typeface="Calibri"/>
                        <a:ea typeface="Calibri"/>
                        <a:cs typeface="Times New Roman"/>
                      </a:endParaRPr>
                    </a:p>
                  </a:txBody>
                  <a:tcPr marL="68580" marR="68580" marT="0" marB="0" anchor="ctr"/>
                </a:tc>
              </a:tr>
              <a:tr h="302450">
                <a:tc>
                  <a:txBody>
                    <a:bodyPr/>
                    <a:lstStyle/>
                    <a:p>
                      <a:pPr>
                        <a:lnSpc>
                          <a:spcPct val="115000"/>
                        </a:lnSpc>
                        <a:spcAft>
                          <a:spcPts val="0"/>
                        </a:spcAft>
                      </a:pPr>
                      <a:r>
                        <a:rPr lang="mn-MN" sz="1400" dirty="0">
                          <a:effectLst/>
                        </a:rPr>
                        <a:t>Агаарын болон усан тээврийн үйлчилгээ </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0.42</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0.42</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0.38</a:t>
                      </a:r>
                      <a:endParaRPr lang="en-US" sz="1400" dirty="0">
                        <a:effectLst/>
                        <a:latin typeface="Calibri"/>
                        <a:ea typeface="Calibri"/>
                        <a:cs typeface="Times New Roman"/>
                      </a:endParaRPr>
                    </a:p>
                  </a:txBody>
                  <a:tcPr marL="68580" marR="68580" marT="0" marB="0" anchor="ctr"/>
                </a:tc>
              </a:tr>
              <a:tr h="307150">
                <a:tc>
                  <a:txBody>
                    <a:bodyPr/>
                    <a:lstStyle/>
                    <a:p>
                      <a:pPr>
                        <a:lnSpc>
                          <a:spcPct val="115000"/>
                        </a:lnSpc>
                        <a:spcAft>
                          <a:spcPts val="0"/>
                        </a:spcAft>
                      </a:pPr>
                      <a:r>
                        <a:rPr lang="mn-MN" sz="1400">
                          <a:effectLst/>
                        </a:rPr>
                        <a:t>Жижиглэнгийн худалдаа</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0.26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0.30</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0.32</a:t>
                      </a:r>
                      <a:endParaRPr lang="en-US" sz="1400" dirty="0">
                        <a:effectLst/>
                        <a:latin typeface="Calibri"/>
                        <a:ea typeface="Calibri"/>
                        <a:cs typeface="Times New Roman"/>
                      </a:endParaRPr>
                    </a:p>
                  </a:txBody>
                  <a:tcPr marL="68580" marR="68580" marT="0" marB="0" anchor="ctr"/>
                </a:tc>
              </a:tr>
              <a:tr h="304800">
                <a:tc>
                  <a:txBody>
                    <a:bodyPr/>
                    <a:lstStyle/>
                    <a:p>
                      <a:pPr>
                        <a:lnSpc>
                          <a:spcPct val="115000"/>
                        </a:lnSpc>
                        <a:spcAft>
                          <a:spcPts val="0"/>
                        </a:spcAft>
                      </a:pPr>
                      <a:r>
                        <a:rPr lang="mn-MN" sz="1400" dirty="0">
                          <a:effectLst/>
                        </a:rPr>
                        <a:t>Хоол хүнсний бүтээгдэхүүн үйлчилгээ</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0.14</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0.17</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0.20</a:t>
                      </a:r>
                      <a:endParaRPr lang="en-US" sz="1400" dirty="0">
                        <a:effectLst/>
                        <a:latin typeface="Calibri"/>
                        <a:ea typeface="Calibri"/>
                        <a:cs typeface="Times New Roman"/>
                      </a:endParaRPr>
                    </a:p>
                  </a:txBody>
                  <a:tcPr marL="68580" marR="68580" marT="0" marB="0" anchor="ctr"/>
                </a:tc>
              </a:tr>
            </a:tbl>
          </a:graphicData>
        </a:graphic>
      </p:graphicFrame>
      <p:sp>
        <p:nvSpPr>
          <p:cNvPr id="7" name="Rectangle 1"/>
          <p:cNvSpPr>
            <a:spLocks noChangeArrowheads="1"/>
          </p:cNvSpPr>
          <p:nvPr/>
        </p:nvSpPr>
        <p:spPr bwMode="auto">
          <a:xfrm>
            <a:off x="685800" y="3687634"/>
            <a:ext cx="8001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Байр сууцны үйлчилгээ нь Гонг Конгийг чиглэсэн жуулчдаас их хамаарч 2012 оны Гонг Конгийн тус салбарын үйлчилгээний 91%-ийг гадны жуулчид ашигласан байна.</a:t>
            </a:r>
            <a:endParaRPr kumimoji="0" lang="mn-MN"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5486400" y="6400800"/>
            <a:ext cx="3119765" cy="261610"/>
          </a:xfrm>
          <a:prstGeom prst="rect">
            <a:avLst/>
          </a:prstGeom>
          <a:noFill/>
        </p:spPr>
        <p:txBody>
          <a:bodyPr wrap="none" rtlCol="0">
            <a:spAutoFit/>
          </a:bodyPr>
          <a:lstStyle/>
          <a:p>
            <a:r>
              <a:rPr lang="en-US" sz="1100" dirty="0" smtClean="0"/>
              <a:t>(Hong Kong Monthly Digest of Statistics, May 2014)</a:t>
            </a:r>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 </a:t>
            </a:r>
            <a:r>
              <a:rPr lang="mn-MN" dirty="0" smtClean="0"/>
              <a:t>Мөнгөний зарцуулалт</a:t>
            </a:r>
            <a:endParaRPr lang="en-US" dirty="0"/>
          </a:p>
        </p:txBody>
      </p:sp>
      <p:sp>
        <p:nvSpPr>
          <p:cNvPr id="6" name="Rectangle 5"/>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15</a:t>
            </a:r>
            <a:endParaRPr lang="en-US" dirty="0" smtClean="0"/>
          </a:p>
        </p:txBody>
      </p:sp>
      <p:sp>
        <p:nvSpPr>
          <p:cNvPr id="8" name="TextBox 7"/>
          <p:cNvSpPr txBox="1"/>
          <p:nvPr/>
        </p:nvSpPr>
        <p:spPr>
          <a:xfrm>
            <a:off x="5181600" y="6400800"/>
            <a:ext cx="3273653" cy="261610"/>
          </a:xfrm>
          <a:prstGeom prst="rect">
            <a:avLst/>
          </a:prstGeom>
          <a:noFill/>
        </p:spPr>
        <p:txBody>
          <a:bodyPr wrap="none" rtlCol="0">
            <a:spAutoFit/>
          </a:bodyPr>
          <a:lstStyle/>
          <a:p>
            <a:r>
              <a:rPr lang="en-US" sz="1100" dirty="0" smtClean="0"/>
              <a:t>(China Luxury Forecast by Ruder Finn and </a:t>
            </a:r>
            <a:r>
              <a:rPr lang="en-US" sz="1100" dirty="0" err="1" smtClean="0"/>
              <a:t>Ipsos</a:t>
            </a:r>
            <a:r>
              <a:rPr lang="en-US" sz="1100" dirty="0" smtClean="0"/>
              <a:t>, 2015)</a:t>
            </a:r>
            <a:endParaRPr lang="en-US" sz="1100" dirty="0"/>
          </a:p>
        </p:txBody>
      </p:sp>
      <p:pic>
        <p:nvPicPr>
          <p:cNvPr id="1028" name="Picture 4"/>
          <p:cNvPicPr>
            <a:picLocks noChangeAspect="1" noChangeArrowheads="1"/>
          </p:cNvPicPr>
          <p:nvPr/>
        </p:nvPicPr>
        <p:blipFill>
          <a:blip r:embed="rId2"/>
          <a:srcRect/>
          <a:stretch>
            <a:fillRect/>
          </a:stretch>
        </p:blipFill>
        <p:spPr bwMode="auto">
          <a:xfrm>
            <a:off x="1676400" y="1647825"/>
            <a:ext cx="5800725" cy="4295775"/>
          </a:xfrm>
          <a:prstGeom prst="rect">
            <a:avLst/>
          </a:prstGeom>
          <a:noFill/>
          <a:ln w="9525">
            <a:noFill/>
            <a:miter lim="800000"/>
            <a:headEnd/>
            <a:tailEnd/>
          </a:ln>
          <a:effectLst/>
        </p:spPr>
      </p:pic>
      <p:sp>
        <p:nvSpPr>
          <p:cNvPr id="12" name="Rectangle 11"/>
          <p:cNvSpPr/>
          <p:nvPr/>
        </p:nvSpPr>
        <p:spPr>
          <a:xfrm>
            <a:off x="609600" y="5934670"/>
            <a:ext cx="8229600" cy="923330"/>
          </a:xfrm>
          <a:prstGeom prst="rect">
            <a:avLst/>
          </a:prstGeom>
        </p:spPr>
        <p:txBody>
          <a:bodyPr wrap="square">
            <a:spAutoFit/>
          </a:bodyPr>
          <a:lstStyle/>
          <a:p>
            <a:r>
              <a:rPr lang="en-US" dirty="0" smtClean="0"/>
              <a:t>2014 </a:t>
            </a:r>
            <a:r>
              <a:rPr lang="mn-MN" dirty="0" smtClean="0"/>
              <a:t>оны байдлаар Гонг Конг аялагч нарын аяллын дундаж зарцуулалт</a:t>
            </a:r>
            <a:r>
              <a:rPr lang="en-US" dirty="0" smtClean="0"/>
              <a:t> </a:t>
            </a:r>
            <a:r>
              <a:rPr lang="mn-MN" dirty="0" smtClean="0"/>
              <a:t>12,747 Гонг Конг доллар байсан байна.</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Зорих газрууд</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16</a:t>
            </a:r>
            <a:endParaRPr lang="en-US" dirty="0" smtClean="0"/>
          </a:p>
        </p:txBody>
      </p:sp>
      <p:sp>
        <p:nvSpPr>
          <p:cNvPr id="16" name="TextBox 15"/>
          <p:cNvSpPr txBox="1"/>
          <p:nvPr/>
        </p:nvSpPr>
        <p:spPr>
          <a:xfrm>
            <a:off x="6292452" y="6400800"/>
            <a:ext cx="2162772" cy="261610"/>
          </a:xfrm>
          <a:prstGeom prst="rect">
            <a:avLst/>
          </a:prstGeom>
          <a:noFill/>
        </p:spPr>
        <p:txBody>
          <a:bodyPr wrap="none" rtlCol="0">
            <a:spAutoFit/>
          </a:bodyPr>
          <a:lstStyle/>
          <a:p>
            <a:r>
              <a:rPr lang="en-US" sz="1100" dirty="0" smtClean="0"/>
              <a:t>(MasterCard Survey, 29 Oct, 2014)</a:t>
            </a:r>
            <a:endParaRPr lang="en-US" sz="1100" dirty="0"/>
          </a:p>
        </p:txBody>
      </p:sp>
      <p:sp>
        <p:nvSpPr>
          <p:cNvPr id="17" name="Content Placeholder 16"/>
          <p:cNvSpPr>
            <a:spLocks noGrp="1"/>
          </p:cNvSpPr>
          <p:nvPr>
            <p:ph idx="1"/>
          </p:nvPr>
        </p:nvSpPr>
        <p:spPr/>
        <p:txBody>
          <a:bodyPr>
            <a:normAutofit fontScale="85000" lnSpcReduction="10000"/>
          </a:bodyPr>
          <a:lstStyle/>
          <a:p>
            <a:pPr algn="just"/>
            <a:r>
              <a:rPr lang="mn-MN" dirty="0" smtClean="0"/>
              <a:t>Гонг Конгийн иргэдийн дунд явуулсан судалгаанаас үзэхэд жилд дунджаар 20 хоног амралт авдаг бөгөөд үүний 70% буюу 14 хоногийг Гадаадруу аялахад зориулдаг байна. Хамгийн эрэлттэй улсуудад Япон 23%, Тайвань 18%, Тайланд 10% болон БНСУ 10% улсууд ордог байна. </a:t>
            </a:r>
          </a:p>
          <a:p>
            <a:pPr algn="just"/>
            <a:r>
              <a:rPr lang="mn-MN" dirty="0" smtClean="0"/>
              <a:t>Гонг Конгийн аялагчид нь бүс нутгийн дунджаас харьцангуй өндөр буюу тэргүүлэх аялагч улсад ордог бөгөөд судалгаанд оролцсон 10 тутмын 8 нь сүүлийн 12 сард Гонг Конгоос гадагш аялсан байна</a:t>
            </a:r>
          </a:p>
          <a:p>
            <a:pPr algn="just"/>
            <a:endParaRPr lang="en-US" dirty="0"/>
          </a:p>
        </p:txBody>
      </p:sp>
      <p:sp>
        <p:nvSpPr>
          <p:cNvPr id="7" name="TextBox 6"/>
          <p:cNvSpPr txBox="1"/>
          <p:nvPr/>
        </p:nvSpPr>
        <p:spPr>
          <a:xfrm>
            <a:off x="6307449" y="6215390"/>
            <a:ext cx="1083951" cy="261610"/>
          </a:xfrm>
          <a:prstGeom prst="rect">
            <a:avLst/>
          </a:prstGeom>
          <a:noFill/>
        </p:spPr>
        <p:txBody>
          <a:bodyPr wrap="none" rtlCol="0">
            <a:spAutoFit/>
          </a:bodyPr>
          <a:lstStyle/>
          <a:p>
            <a:r>
              <a:rPr lang="en-US" sz="1100" dirty="0" smtClean="0"/>
              <a:t>(</a:t>
            </a:r>
            <a:r>
              <a:rPr lang="en-US" sz="1100" dirty="0" err="1" smtClean="0"/>
              <a:t>ESDLife</a:t>
            </a:r>
            <a:r>
              <a:rPr lang="en-US" sz="1100" dirty="0" smtClean="0"/>
              <a:t> , 2015)</a:t>
            </a:r>
            <a:endParaRPr lang="en-US"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Маркетингийн сувгууд</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17</a:t>
            </a:r>
            <a:endParaRPr lang="en-US" dirty="0" smtClean="0"/>
          </a:p>
        </p:txBody>
      </p:sp>
      <p:sp>
        <p:nvSpPr>
          <p:cNvPr id="16" name="TextBox 15"/>
          <p:cNvSpPr txBox="1"/>
          <p:nvPr/>
        </p:nvSpPr>
        <p:spPr>
          <a:xfrm>
            <a:off x="5867400" y="6400800"/>
            <a:ext cx="2794355" cy="261610"/>
          </a:xfrm>
          <a:prstGeom prst="rect">
            <a:avLst/>
          </a:prstGeom>
          <a:noFill/>
        </p:spPr>
        <p:txBody>
          <a:bodyPr wrap="none" rtlCol="0">
            <a:spAutoFit/>
          </a:bodyPr>
          <a:lstStyle/>
          <a:p>
            <a:r>
              <a:rPr lang="en-US" sz="1100" dirty="0" smtClean="0"/>
              <a:t>(Tourism Commission, Hong Kong. Aug, 2015)</a:t>
            </a:r>
            <a:endParaRPr lang="en-US" sz="1100" dirty="0"/>
          </a:p>
        </p:txBody>
      </p:sp>
      <p:sp>
        <p:nvSpPr>
          <p:cNvPr id="17" name="Content Placeholder 16"/>
          <p:cNvSpPr>
            <a:spLocks noGrp="1"/>
          </p:cNvSpPr>
          <p:nvPr>
            <p:ph idx="1"/>
          </p:nvPr>
        </p:nvSpPr>
        <p:spPr>
          <a:xfrm>
            <a:off x="457200" y="1600200"/>
            <a:ext cx="8229600" cy="4953000"/>
          </a:xfrm>
        </p:spPr>
        <p:txBody>
          <a:bodyPr>
            <a:normAutofit fontScale="55000" lnSpcReduction="20000"/>
          </a:bodyPr>
          <a:lstStyle/>
          <a:p>
            <a:pPr algn="just"/>
            <a:r>
              <a:rPr lang="mn-MN" dirty="0" smtClean="0"/>
              <a:t>Гонг Конгийн аялал жуулчлалын зөвлөл нь Гонг Конгийг дэлхийн 1-р зэрэглэлийн аялал жуулчлалын хот болгохоор ажиллаж байна. Гонг Конгд байрлах төв оффисоос гадна дэлхийн 6 бүс нутагт 21 төлөөлөгчийн газруудаа нээсэн.</a:t>
            </a:r>
          </a:p>
          <a:p>
            <a:pPr algn="just"/>
            <a:r>
              <a:rPr lang="mn-MN" dirty="0" smtClean="0"/>
              <a:t>Тус зөвлөлөөс зах зээлийн судалгаа хийлгэж зах зээлд гарч болох өөрчлөлтийн мэдээллийг аяллын худалдааны хамтрагч байгууллагуудтай солилцож байдаг бөгөөд гол эх үүсвэр болсон 20 зах зээлд маркетинг сурталчилгааны хүчин чадлаа ашигладаг бөгөөд энэхүү зах зээлүүд нь Гонг Конгруу аялагчдын 95%-г бүрдүүлдэг байна.</a:t>
            </a:r>
          </a:p>
          <a:p>
            <a:pPr algn="just"/>
            <a:r>
              <a:rPr lang="mn-MN" dirty="0" smtClean="0"/>
              <a:t>Сурталчилгааны хувьд Гонг Конгийн аялал жуулчлалын зөвлөл маш уян хатан бодлого баримталдаг бөгөөд нөөц бололцоогоо эрсдэлээс хамгаалан зөв хувиарлахад гол ач холбогдолтой байдаг.</a:t>
            </a:r>
          </a:p>
          <a:p>
            <a:pPr algn="just"/>
            <a:r>
              <a:rPr lang="mn-MN" dirty="0" smtClean="0"/>
              <a:t>2009 оноос тус зөвлөл нь “Азийн Дэлхийн хот” нэрээр Гонг Конгийг сурталчилж эхэлсэн бөгөөд жил бүр зохион байгуулдаг томоохон арга хэмжээнүүдийг санаачилж байгаа. Жишээ нь </a:t>
            </a:r>
            <a:r>
              <a:rPr lang="en-US" dirty="0" smtClean="0"/>
              <a:t>‘International Chinese New Year Parade’, ‘Hong Kong Summer Fun’, Hong Kong Dragon Boat Carnival’, ‘Hong Kong Wine and Dine Festival’</a:t>
            </a:r>
            <a:r>
              <a:rPr lang="mn-MN" dirty="0" smtClean="0"/>
              <a:t> гэх мэт олон арга хэмжээг зохион байгуулж байна.</a:t>
            </a:r>
          </a:p>
          <a:p>
            <a:pPr algn="just"/>
            <a:r>
              <a:rPr lang="mn-MN" dirty="0" smtClean="0"/>
              <a:t>2012 онд 150 сая ам.долларыг томоохон арга хэмжээг зохион байгуулахад дэмжих зорилгоор баталсан бөгөөд энэ нь шинэ томоохон арга хэмжээг Гонг Конгруу татан мөн одоо хэрэгжиж байгаа арга хэмжээнүүдээ дэмжих зориулалттай юм.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mn-MN" dirty="0" smtClean="0"/>
              <a:t>Олон Улсын Аялал Жуулчлалын Орлого</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18</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1828309529"/>
              </p:ext>
            </p:extLst>
          </p:nvPr>
        </p:nvGraphicFramePr>
        <p:xfrm>
          <a:off x="685800" y="1752600"/>
          <a:ext cx="7772399" cy="4571994"/>
        </p:xfrm>
        <a:graphic>
          <a:graphicData uri="http://schemas.openxmlformats.org/drawingml/2006/table">
            <a:tbl>
              <a:tblPr firstRow="1" firstCol="1" bandRow="1">
                <a:tableStyleId>{7DF18680-E054-41AD-8BC1-D1AEF772440D}</a:tableStyleId>
              </a:tblPr>
              <a:tblGrid>
                <a:gridCol w="2094995"/>
                <a:gridCol w="1419351"/>
                <a:gridCol w="1419351"/>
                <a:gridCol w="1419351"/>
                <a:gridCol w="1419351"/>
              </a:tblGrid>
              <a:tr h="326571">
                <a:tc gridSpan="5">
                  <a:txBody>
                    <a:bodyPr/>
                    <a:lstStyle/>
                    <a:p>
                      <a:pPr algn="ctr">
                        <a:lnSpc>
                          <a:spcPct val="115000"/>
                        </a:lnSpc>
                        <a:spcAft>
                          <a:spcPts val="0"/>
                        </a:spcAft>
                      </a:pPr>
                      <a:r>
                        <a:rPr lang="mn-MN" sz="1400" dirty="0">
                          <a:solidFill>
                            <a:schemeClr val="bg1"/>
                          </a:solidFill>
                          <a:effectLst/>
                        </a:rPr>
                        <a:t>Олон Улсын Аялалын Жуулчлалын </a:t>
                      </a:r>
                      <a:r>
                        <a:rPr lang="mn-MN" sz="1400" dirty="0" smtClean="0">
                          <a:solidFill>
                            <a:schemeClr val="bg1"/>
                          </a:solidFill>
                          <a:effectLst/>
                        </a:rPr>
                        <a:t>Гадаад валютаар орсон орлого</a:t>
                      </a:r>
                      <a:endParaRPr lang="en-US" sz="1400" dirty="0">
                        <a:solidFill>
                          <a:schemeClr val="bg1"/>
                        </a:solidFill>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6571">
                <a:tc rowSpan="3">
                  <a:txBody>
                    <a:bodyPr/>
                    <a:lstStyle/>
                    <a:p>
                      <a:pPr algn="ctr">
                        <a:lnSpc>
                          <a:spcPct val="115000"/>
                        </a:lnSpc>
                        <a:spcAft>
                          <a:spcPts val="0"/>
                        </a:spcAft>
                      </a:pPr>
                      <a:r>
                        <a:rPr lang="mn-MN" sz="1400" dirty="0">
                          <a:solidFill>
                            <a:schemeClr val="bg1"/>
                          </a:solidFill>
                          <a:effectLst/>
                        </a:rPr>
                        <a:t>Үнэлгээ</a:t>
                      </a:r>
                      <a:endParaRPr lang="en-US" sz="1400" dirty="0">
                        <a:solidFill>
                          <a:schemeClr val="bg1"/>
                        </a:solidFill>
                        <a:effectLst/>
                        <a:latin typeface="Calibri"/>
                        <a:ea typeface="Calibri"/>
                        <a:cs typeface="Times New Roman"/>
                      </a:endParaRPr>
                    </a:p>
                  </a:txBody>
                  <a:tcPr marL="68580" marR="68580" marT="0" marB="0" anchor="ctr"/>
                </a:tc>
                <a:tc gridSpan="4">
                  <a:txBody>
                    <a:bodyPr/>
                    <a:lstStyle/>
                    <a:p>
                      <a:pPr algn="ctr">
                        <a:lnSpc>
                          <a:spcPct val="115000"/>
                        </a:lnSpc>
                        <a:spcAft>
                          <a:spcPts val="0"/>
                        </a:spcAft>
                      </a:pPr>
                      <a:r>
                        <a:rPr lang="mn-MN" sz="1400" b="1" dirty="0">
                          <a:effectLst/>
                        </a:rPr>
                        <a:t>Ам.доллар</a:t>
                      </a:r>
                      <a:endParaRPr lang="en-US" sz="1400" b="1"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26571">
                <a:tc vMerge="1">
                  <a:txBody>
                    <a:bodyPr/>
                    <a:lstStyle/>
                    <a:p>
                      <a:endParaRPr lang="en-US"/>
                    </a:p>
                  </a:txBody>
                  <a:tcPr/>
                </a:tc>
                <a:tc gridSpan="2">
                  <a:txBody>
                    <a:bodyPr/>
                    <a:lstStyle/>
                    <a:p>
                      <a:pPr algn="ctr">
                        <a:lnSpc>
                          <a:spcPct val="115000"/>
                        </a:lnSpc>
                        <a:spcAft>
                          <a:spcPts val="0"/>
                        </a:spcAft>
                      </a:pPr>
                      <a:r>
                        <a:rPr lang="mn-MN" sz="1400" b="1" dirty="0">
                          <a:effectLst/>
                        </a:rPr>
                        <a:t>Тэрбум</a:t>
                      </a:r>
                      <a:endParaRPr lang="en-US" sz="1400" b="1" dirty="0">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mn-MN" sz="1400" b="1">
                          <a:effectLst/>
                        </a:rPr>
                        <a:t>Өөрчлөлт</a:t>
                      </a:r>
                      <a:r>
                        <a:rPr lang="en-US" sz="1400" b="1">
                          <a:effectLst/>
                        </a:rPr>
                        <a:t>(</a:t>
                      </a:r>
                      <a:r>
                        <a:rPr lang="mn-MN" sz="1400" b="1">
                          <a:effectLst/>
                        </a:rPr>
                        <a:t>%</a:t>
                      </a:r>
                      <a:r>
                        <a:rPr lang="en-US" sz="1400" b="1">
                          <a:effectLst/>
                        </a:rPr>
                        <a:t>)</a:t>
                      </a:r>
                      <a:endParaRPr lang="en-US" sz="1400" b="1">
                        <a:effectLst/>
                        <a:latin typeface="Calibri"/>
                        <a:ea typeface="Calibri"/>
                        <a:cs typeface="Times New Roman"/>
                      </a:endParaRPr>
                    </a:p>
                  </a:txBody>
                  <a:tcPr marL="68580" marR="68580" marT="0" marB="0" anchor="ctr"/>
                </a:tc>
                <a:tc hMerge="1">
                  <a:txBody>
                    <a:bodyPr/>
                    <a:lstStyle/>
                    <a:p>
                      <a:endParaRPr lang="en-US"/>
                    </a:p>
                  </a:txBody>
                  <a:tcPr/>
                </a:tc>
              </a:tr>
              <a:tr h="326571">
                <a:tc vMerge="1">
                  <a:txBody>
                    <a:bodyPr/>
                    <a:lstStyle/>
                    <a:p>
                      <a:endParaRPr lang="en-US"/>
                    </a:p>
                  </a:txBody>
                  <a:tcPr/>
                </a:tc>
                <a:tc>
                  <a:txBody>
                    <a:bodyPr/>
                    <a:lstStyle/>
                    <a:p>
                      <a:pPr algn="ctr">
                        <a:lnSpc>
                          <a:spcPct val="115000"/>
                        </a:lnSpc>
                        <a:spcAft>
                          <a:spcPts val="0"/>
                        </a:spcAft>
                      </a:pPr>
                      <a:r>
                        <a:rPr lang="en-US" sz="1400" b="1" dirty="0">
                          <a:effectLst/>
                        </a:rPr>
                        <a:t>2013</a:t>
                      </a:r>
                      <a:endParaRPr lang="en-US"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b="1" dirty="0">
                          <a:effectLst/>
                        </a:rPr>
                        <a:t>2014*</a:t>
                      </a:r>
                      <a:endParaRPr lang="en-US"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b="1" dirty="0">
                          <a:effectLst/>
                        </a:rPr>
                        <a:t>13/12</a:t>
                      </a:r>
                      <a:endParaRPr lang="en-US"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b="1" dirty="0">
                          <a:effectLst/>
                        </a:rPr>
                        <a:t>14*/13</a:t>
                      </a:r>
                      <a:endParaRPr lang="en-US" sz="1400" b="1" dirty="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1. АНУ</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172.9</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177.2</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7.0</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2.6</a:t>
                      </a:r>
                      <a:endParaRPr lang="en-US" sz="1400" dirty="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2. Испани</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62.6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65.2</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7.6</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4.2</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3. БНХАУ</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51.7</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56.9</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3.3</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10.2</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4. Франц</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dirty="0">
                          <a:effectLst/>
                        </a:rPr>
                        <a:t>56.7</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55.4</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5.6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-2.3</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5. Макао /Хятад/</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51.8</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50.8</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18.1</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-1.9</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dirty="0">
                          <a:solidFill>
                            <a:schemeClr val="bg1"/>
                          </a:solidFill>
                          <a:effectLst/>
                        </a:rPr>
                        <a:t>6. Итали</a:t>
                      </a:r>
                      <a:endParaRPr lang="en-US" sz="1400" dirty="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43.9</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45.5</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6.6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3.7</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7. Их Британи</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41.0</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45.3</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12.1</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10.3</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8. Герман</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41.3</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43.3</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8.2</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5.0</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a:solidFill>
                            <a:schemeClr val="bg1"/>
                          </a:solidFill>
                          <a:effectLst/>
                        </a:rPr>
                        <a:t>9. Тайланд</a:t>
                      </a:r>
                      <a:endParaRPr lang="en-US" sz="140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41.8</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38.4</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23.4</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a:effectLst/>
                        </a:rPr>
                        <a:t>-8.0</a:t>
                      </a:r>
                      <a:endParaRPr lang="en-US" sz="1400">
                        <a:effectLst/>
                        <a:latin typeface="Calibri"/>
                        <a:ea typeface="Calibri"/>
                        <a:cs typeface="Times New Roman"/>
                      </a:endParaRPr>
                    </a:p>
                  </a:txBody>
                  <a:tcPr marL="68580" marR="68580" marT="0" marB="0" anchor="ctr"/>
                </a:tc>
              </a:tr>
              <a:tr h="326571">
                <a:tc>
                  <a:txBody>
                    <a:bodyPr/>
                    <a:lstStyle/>
                    <a:p>
                      <a:pPr>
                        <a:lnSpc>
                          <a:spcPct val="115000"/>
                        </a:lnSpc>
                        <a:spcAft>
                          <a:spcPts val="0"/>
                        </a:spcAft>
                      </a:pPr>
                      <a:r>
                        <a:rPr lang="mn-MN" sz="1400" dirty="0">
                          <a:solidFill>
                            <a:schemeClr val="bg1"/>
                          </a:solidFill>
                          <a:effectLst/>
                        </a:rPr>
                        <a:t>10. </a:t>
                      </a:r>
                      <a:r>
                        <a:rPr lang="mn-MN" sz="1400" dirty="0" smtClean="0">
                          <a:solidFill>
                            <a:schemeClr val="bg1"/>
                          </a:solidFill>
                          <a:effectLst/>
                        </a:rPr>
                        <a:t>Гонг Конг</a:t>
                      </a:r>
                      <a:endParaRPr lang="en-US" sz="1400" dirty="0">
                        <a:solidFill>
                          <a:schemeClr val="bg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solidFill>
                            <a:schemeClr val="tx1"/>
                          </a:solidFill>
                          <a:effectLst/>
                        </a:rPr>
                        <a:t>38.9</a:t>
                      </a:r>
                      <a:endParaRPr lang="en-US" sz="14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solidFill>
                            <a:schemeClr val="tx1"/>
                          </a:solidFill>
                          <a:effectLst/>
                        </a:rPr>
                        <a:t>38.4</a:t>
                      </a:r>
                      <a:endParaRPr lang="en-US" sz="14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solidFill>
                            <a:schemeClr val="tx1"/>
                          </a:solidFill>
                          <a:effectLst/>
                        </a:rPr>
                        <a:t>17.7</a:t>
                      </a:r>
                      <a:endParaRPr lang="en-US" sz="14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mn-MN" sz="1400" b="1" dirty="0">
                          <a:solidFill>
                            <a:schemeClr val="tx1"/>
                          </a:solidFill>
                          <a:effectLst/>
                        </a:rPr>
                        <a:t>-1.4</a:t>
                      </a:r>
                      <a:endParaRPr lang="en-US" sz="1400" b="1" dirty="0">
                        <a:solidFill>
                          <a:schemeClr val="tx1"/>
                        </a:solidFill>
                        <a:effectLst/>
                        <a:latin typeface="Calibri"/>
                        <a:ea typeface="Calibri"/>
                        <a:cs typeface="Times New Roman"/>
                      </a:endParaRPr>
                    </a:p>
                  </a:txBody>
                  <a:tcPr marL="68580" marR="68580" marT="0" marB="0" anchor="ctr"/>
                </a:tc>
              </a:tr>
            </a:tbl>
          </a:graphicData>
        </a:graphic>
      </p:graphicFrame>
      <p:sp>
        <p:nvSpPr>
          <p:cNvPr id="7" name="TextBox 6"/>
          <p:cNvSpPr txBox="1"/>
          <p:nvPr/>
        </p:nvSpPr>
        <p:spPr>
          <a:xfrm>
            <a:off x="6193580" y="6400800"/>
            <a:ext cx="2188420" cy="261610"/>
          </a:xfrm>
          <a:prstGeom prst="rect">
            <a:avLst/>
          </a:prstGeom>
          <a:noFill/>
        </p:spPr>
        <p:txBody>
          <a:bodyPr wrap="none" rtlCol="0">
            <a:spAutoFit/>
          </a:bodyPr>
          <a:lstStyle/>
          <a:p>
            <a:r>
              <a:rPr lang="en-US" sz="1100" dirty="0" smtClean="0"/>
              <a:t>(UNWTO Tourism Highlights, 2015)</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Агуулга</a:t>
            </a:r>
            <a:endParaRPr lang="en-US" dirty="0"/>
          </a:p>
        </p:txBody>
      </p:sp>
      <p:sp>
        <p:nvSpPr>
          <p:cNvPr id="3" name="Content Placeholder 2"/>
          <p:cNvSpPr>
            <a:spLocks noGrp="1"/>
          </p:cNvSpPr>
          <p:nvPr>
            <p:ph idx="1"/>
          </p:nvPr>
        </p:nvSpPr>
        <p:spPr>
          <a:xfrm>
            <a:off x="1219200" y="2133601"/>
            <a:ext cx="533400" cy="609599"/>
          </a:xfrm>
        </p:spPr>
        <p:txBody>
          <a:bodyPr>
            <a:noAutofit/>
          </a:bodyPr>
          <a:lstStyle/>
          <a:p>
            <a:pPr>
              <a:buNone/>
            </a:pPr>
            <a:r>
              <a:rPr lang="en-US" sz="3600" dirty="0" smtClean="0"/>
              <a:t>1.</a:t>
            </a:r>
            <a:endParaRPr lang="en-US" sz="3600"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a:t>
            </a:r>
            <a:endParaRPr lang="en-US" dirty="0" smtClean="0"/>
          </a:p>
        </p:txBody>
      </p:sp>
      <p:sp>
        <p:nvSpPr>
          <p:cNvPr id="6" name="Content Placeholder 2"/>
          <p:cNvSpPr txBox="1">
            <a:spLocks/>
          </p:cNvSpPr>
          <p:nvPr/>
        </p:nvSpPr>
        <p:spPr>
          <a:xfrm>
            <a:off x="4114800" y="2133600"/>
            <a:ext cx="533400" cy="609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a:t>2</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7" name="Content Placeholder 2"/>
          <p:cNvSpPr txBox="1">
            <a:spLocks/>
          </p:cNvSpPr>
          <p:nvPr/>
        </p:nvSpPr>
        <p:spPr>
          <a:xfrm>
            <a:off x="7010400" y="2133600"/>
            <a:ext cx="533400" cy="609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3.</a:t>
            </a:r>
          </a:p>
        </p:txBody>
      </p:sp>
      <p:sp>
        <p:nvSpPr>
          <p:cNvPr id="8" name="Content Placeholder 2"/>
          <p:cNvSpPr txBox="1">
            <a:spLocks/>
          </p:cNvSpPr>
          <p:nvPr/>
        </p:nvSpPr>
        <p:spPr>
          <a:xfrm>
            <a:off x="1219200" y="3581401"/>
            <a:ext cx="533400" cy="609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a:solidFill>
                  <a:schemeClr val="tx2">
                    <a:lumMod val="60000"/>
                    <a:lumOff val="40000"/>
                  </a:schemeClr>
                </a:solidFill>
              </a:rPr>
              <a:t>4</a:t>
            </a:r>
            <a:r>
              <a:rPr kumimoji="0" lang="en-US" sz="36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a:t>
            </a:r>
          </a:p>
        </p:txBody>
      </p:sp>
      <p:sp>
        <p:nvSpPr>
          <p:cNvPr id="9" name="Content Placeholder 2"/>
          <p:cNvSpPr txBox="1">
            <a:spLocks/>
          </p:cNvSpPr>
          <p:nvPr/>
        </p:nvSpPr>
        <p:spPr>
          <a:xfrm>
            <a:off x="4114800" y="3581400"/>
            <a:ext cx="533400" cy="609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5.</a:t>
            </a:r>
          </a:p>
        </p:txBody>
      </p:sp>
      <p:sp>
        <p:nvSpPr>
          <p:cNvPr id="10" name="Content Placeholder 2"/>
          <p:cNvSpPr txBox="1">
            <a:spLocks/>
          </p:cNvSpPr>
          <p:nvPr/>
        </p:nvSpPr>
        <p:spPr>
          <a:xfrm>
            <a:off x="7010400" y="3581400"/>
            <a:ext cx="533400" cy="609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a:solidFill>
                  <a:schemeClr val="tx2">
                    <a:lumMod val="60000"/>
                    <a:lumOff val="40000"/>
                  </a:schemeClr>
                </a:solidFill>
              </a:rPr>
              <a:t>6</a:t>
            </a:r>
            <a:r>
              <a:rPr kumimoji="0" lang="en-US" sz="36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a:t>
            </a:r>
          </a:p>
        </p:txBody>
      </p:sp>
      <p:sp>
        <p:nvSpPr>
          <p:cNvPr id="11" name="Content Placeholder 2"/>
          <p:cNvSpPr txBox="1">
            <a:spLocks/>
          </p:cNvSpPr>
          <p:nvPr/>
        </p:nvSpPr>
        <p:spPr>
          <a:xfrm>
            <a:off x="1219200" y="5181601"/>
            <a:ext cx="533400" cy="609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a:solidFill>
                  <a:srgbClr val="FF0000"/>
                </a:solidFill>
              </a:rPr>
              <a:t>7</a:t>
            </a:r>
            <a:r>
              <a:rPr kumimoji="0" lang="en-US" sz="3600" b="0" i="0" u="none" strike="noStrike" kern="1200" cap="none" spc="0" normalizeH="0" baseline="0" noProof="0" dirty="0" smtClean="0">
                <a:ln>
                  <a:noFill/>
                </a:ln>
                <a:solidFill>
                  <a:srgbClr val="FF0000"/>
                </a:solidFill>
                <a:effectLst/>
                <a:uLnTx/>
                <a:uFillTx/>
                <a:latin typeface="+mn-lt"/>
                <a:ea typeface="+mn-ea"/>
                <a:cs typeface="+mn-cs"/>
              </a:rPr>
              <a:t>.</a:t>
            </a:r>
          </a:p>
        </p:txBody>
      </p:sp>
      <p:sp>
        <p:nvSpPr>
          <p:cNvPr id="14" name="Rectangle 13"/>
          <p:cNvSpPr/>
          <p:nvPr/>
        </p:nvSpPr>
        <p:spPr>
          <a:xfrm>
            <a:off x="3352800" y="2743200"/>
            <a:ext cx="1915909" cy="369332"/>
          </a:xfrm>
          <a:prstGeom prst="rect">
            <a:avLst/>
          </a:prstGeom>
        </p:spPr>
        <p:txBody>
          <a:bodyPr wrap="none">
            <a:spAutoFit/>
          </a:bodyPr>
          <a:lstStyle/>
          <a:p>
            <a:r>
              <a:rPr lang="mn-MN" dirty="0" smtClean="0"/>
              <a:t>ВИЗИЙН НӨХЦӨЛ</a:t>
            </a:r>
            <a:endParaRPr lang="en-US" dirty="0"/>
          </a:p>
        </p:txBody>
      </p:sp>
      <p:sp>
        <p:nvSpPr>
          <p:cNvPr id="15" name="Rectangle 14"/>
          <p:cNvSpPr/>
          <p:nvPr/>
        </p:nvSpPr>
        <p:spPr>
          <a:xfrm>
            <a:off x="381000" y="2743200"/>
            <a:ext cx="2189767" cy="369332"/>
          </a:xfrm>
          <a:prstGeom prst="rect">
            <a:avLst/>
          </a:prstGeom>
        </p:spPr>
        <p:txBody>
          <a:bodyPr wrap="none">
            <a:spAutoFit/>
          </a:bodyPr>
          <a:lstStyle/>
          <a:p>
            <a:r>
              <a:rPr lang="mn-MN" dirty="0" smtClean="0"/>
              <a:t>ЗАХ ЗЭЭЛИЙН ТОЙМ</a:t>
            </a:r>
            <a:endParaRPr lang="en-US" dirty="0"/>
          </a:p>
        </p:txBody>
      </p:sp>
      <p:sp>
        <p:nvSpPr>
          <p:cNvPr id="16" name="Rectangle 15"/>
          <p:cNvSpPr/>
          <p:nvPr/>
        </p:nvSpPr>
        <p:spPr>
          <a:xfrm>
            <a:off x="6156583" y="2754868"/>
            <a:ext cx="2225417" cy="369332"/>
          </a:xfrm>
          <a:prstGeom prst="rect">
            <a:avLst/>
          </a:prstGeom>
        </p:spPr>
        <p:txBody>
          <a:bodyPr wrap="none">
            <a:spAutoFit/>
          </a:bodyPr>
          <a:lstStyle/>
          <a:p>
            <a:r>
              <a:rPr lang="mn-MN" dirty="0" smtClean="0"/>
              <a:t>ЖУУЛЧДЫН ОНЦЛОГ</a:t>
            </a:r>
            <a:endParaRPr lang="en-US" dirty="0"/>
          </a:p>
        </p:txBody>
      </p:sp>
      <p:sp>
        <p:nvSpPr>
          <p:cNvPr id="17" name="Rectangle 16"/>
          <p:cNvSpPr/>
          <p:nvPr/>
        </p:nvSpPr>
        <p:spPr>
          <a:xfrm>
            <a:off x="582136" y="4202668"/>
            <a:ext cx="1703864" cy="369332"/>
          </a:xfrm>
          <a:prstGeom prst="rect">
            <a:avLst/>
          </a:prstGeom>
        </p:spPr>
        <p:txBody>
          <a:bodyPr wrap="none">
            <a:spAutoFit/>
          </a:bodyPr>
          <a:lstStyle/>
          <a:p>
            <a:r>
              <a:rPr lang="mn-MN" dirty="0"/>
              <a:t>ЗОРИХ ГАЗРУУД</a:t>
            </a:r>
            <a:endParaRPr lang="en-US" dirty="0"/>
          </a:p>
        </p:txBody>
      </p:sp>
      <p:sp>
        <p:nvSpPr>
          <p:cNvPr id="20" name="Rectangle 19"/>
          <p:cNvSpPr/>
          <p:nvPr/>
        </p:nvSpPr>
        <p:spPr>
          <a:xfrm>
            <a:off x="587843" y="5791200"/>
            <a:ext cx="1698157" cy="369332"/>
          </a:xfrm>
          <a:prstGeom prst="rect">
            <a:avLst/>
          </a:prstGeom>
        </p:spPr>
        <p:txBody>
          <a:bodyPr wrap="none">
            <a:spAutoFit/>
          </a:bodyPr>
          <a:lstStyle/>
          <a:p>
            <a:r>
              <a:rPr lang="mn-MN" dirty="0"/>
              <a:t>ӨРСӨЛДӨГЧИД</a:t>
            </a:r>
            <a:endParaRPr lang="en-US" dirty="0"/>
          </a:p>
        </p:txBody>
      </p:sp>
      <p:sp>
        <p:nvSpPr>
          <p:cNvPr id="21" name="Rectangle 20"/>
          <p:cNvSpPr/>
          <p:nvPr/>
        </p:nvSpPr>
        <p:spPr>
          <a:xfrm>
            <a:off x="3048000" y="4191000"/>
            <a:ext cx="2681888" cy="369332"/>
          </a:xfrm>
          <a:prstGeom prst="rect">
            <a:avLst/>
          </a:prstGeom>
        </p:spPr>
        <p:txBody>
          <a:bodyPr wrap="none">
            <a:spAutoFit/>
          </a:bodyPr>
          <a:lstStyle/>
          <a:p>
            <a:r>
              <a:rPr lang="mn-MN" dirty="0"/>
              <a:t>МӨНГӨНИЙ ЗАРЦУУЛАЛТ</a:t>
            </a:r>
            <a:endParaRPr lang="en-US" dirty="0"/>
          </a:p>
        </p:txBody>
      </p:sp>
      <p:sp>
        <p:nvSpPr>
          <p:cNvPr id="22" name="Rectangle 21"/>
          <p:cNvSpPr/>
          <p:nvPr/>
        </p:nvSpPr>
        <p:spPr>
          <a:xfrm>
            <a:off x="5867400" y="4191000"/>
            <a:ext cx="2711255" cy="369332"/>
          </a:xfrm>
          <a:prstGeom prst="rect">
            <a:avLst/>
          </a:prstGeom>
        </p:spPr>
        <p:txBody>
          <a:bodyPr wrap="none">
            <a:spAutoFit/>
          </a:bodyPr>
          <a:lstStyle/>
          <a:p>
            <a:r>
              <a:rPr lang="mn-MN" dirty="0"/>
              <a:t>МАРКЕТИНГИЙН СУВГУУД</a:t>
            </a:r>
            <a:endParaRPr lang="en-US" dirty="0"/>
          </a:p>
        </p:txBody>
      </p:sp>
      <p:sp>
        <p:nvSpPr>
          <p:cNvPr id="19" name="Content Placeholder 2"/>
          <p:cNvSpPr txBox="1">
            <a:spLocks/>
          </p:cNvSpPr>
          <p:nvPr/>
        </p:nvSpPr>
        <p:spPr>
          <a:xfrm>
            <a:off x="4114800" y="5181600"/>
            <a:ext cx="533400" cy="609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3600" b="0" i="0" u="none" strike="noStrike" kern="1200" cap="none" spc="0" normalizeH="0" baseline="0" noProof="0" dirty="0" smtClean="0">
                <a:ln>
                  <a:noFill/>
                </a:ln>
                <a:solidFill>
                  <a:srgbClr val="FF0000"/>
                </a:solidFill>
                <a:effectLst/>
                <a:uLnTx/>
                <a:uFillTx/>
                <a:latin typeface="+mn-lt"/>
                <a:ea typeface="+mn-ea"/>
                <a:cs typeface="+mn-cs"/>
              </a:rPr>
              <a:t>8</a:t>
            </a:r>
            <a:r>
              <a:rPr kumimoji="0" lang="en-US" sz="3600" b="0" i="0" u="none" strike="noStrike" kern="1200" cap="none" spc="0" normalizeH="0" baseline="0" noProof="0" dirty="0" smtClean="0">
                <a:ln>
                  <a:noFill/>
                </a:ln>
                <a:solidFill>
                  <a:srgbClr val="FF0000"/>
                </a:solidFill>
                <a:effectLst/>
                <a:uLnTx/>
                <a:uFillTx/>
                <a:latin typeface="+mn-lt"/>
                <a:ea typeface="+mn-ea"/>
                <a:cs typeface="+mn-cs"/>
              </a:rPr>
              <a:t>.</a:t>
            </a:r>
          </a:p>
        </p:txBody>
      </p:sp>
      <p:sp>
        <p:nvSpPr>
          <p:cNvPr id="25" name="Rectangle 24"/>
          <p:cNvSpPr/>
          <p:nvPr/>
        </p:nvSpPr>
        <p:spPr>
          <a:xfrm>
            <a:off x="3707146" y="5791200"/>
            <a:ext cx="1245854" cy="369332"/>
          </a:xfrm>
          <a:prstGeom prst="rect">
            <a:avLst/>
          </a:prstGeom>
        </p:spPr>
        <p:txBody>
          <a:bodyPr wrap="none">
            <a:spAutoFit/>
          </a:bodyPr>
          <a:lstStyle/>
          <a:p>
            <a:r>
              <a:rPr lang="mn-MN" dirty="0"/>
              <a:t>ЗӨВЛӨМЖ</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mn-MN" dirty="0" smtClean="0"/>
              <a:t>Гонг Конгийн Аялал Жуулчлалын өрсөлдөх чадварын үнэлгээ</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19</a:t>
            </a:r>
            <a:endParaRPr lang="en-US" dirty="0" smtClean="0"/>
          </a:p>
        </p:txBody>
      </p:sp>
      <p:sp>
        <p:nvSpPr>
          <p:cNvPr id="7" name="TextBox 6"/>
          <p:cNvSpPr txBox="1"/>
          <p:nvPr/>
        </p:nvSpPr>
        <p:spPr>
          <a:xfrm>
            <a:off x="4397758" y="6553200"/>
            <a:ext cx="3374642" cy="261610"/>
          </a:xfrm>
          <a:prstGeom prst="rect">
            <a:avLst/>
          </a:prstGeom>
          <a:noFill/>
        </p:spPr>
        <p:txBody>
          <a:bodyPr wrap="none" rtlCol="0">
            <a:spAutoFit/>
          </a:bodyPr>
          <a:lstStyle/>
          <a:p>
            <a:r>
              <a:rPr lang="en-US" sz="1100" dirty="0" smtClean="0"/>
              <a:t>(The Travel and Tourism Competitiveness Report, 2015)</a:t>
            </a:r>
            <a:endParaRPr lang="en-US" sz="1100" dirty="0"/>
          </a:p>
        </p:txBody>
      </p:sp>
      <p:graphicFrame>
        <p:nvGraphicFramePr>
          <p:cNvPr id="8" name="Table 7"/>
          <p:cNvGraphicFramePr>
            <a:graphicFrameLocks noGrp="1"/>
          </p:cNvGraphicFramePr>
          <p:nvPr/>
        </p:nvGraphicFramePr>
        <p:xfrm>
          <a:off x="1371600" y="1828800"/>
          <a:ext cx="6324600" cy="4416552"/>
        </p:xfrm>
        <a:graphic>
          <a:graphicData uri="http://schemas.openxmlformats.org/drawingml/2006/table">
            <a:tbl>
              <a:tblPr/>
              <a:tblGrid>
                <a:gridCol w="3697361"/>
                <a:gridCol w="1560911"/>
                <a:gridCol w="1066328"/>
              </a:tblGrid>
              <a:tr h="406400">
                <a:tc>
                  <a:txBody>
                    <a:bodyPr/>
                    <a:lstStyle/>
                    <a:p>
                      <a:pPr marL="0" marR="0">
                        <a:lnSpc>
                          <a:spcPct val="115000"/>
                        </a:lnSpc>
                        <a:spcBef>
                          <a:spcPts val="0"/>
                        </a:spcBef>
                        <a:spcAft>
                          <a:spcPts val="0"/>
                        </a:spcAft>
                      </a:pPr>
                      <a:r>
                        <a:rPr lang="mn-MN" sz="1200" b="1" dirty="0">
                          <a:solidFill>
                            <a:schemeClr val="bg1"/>
                          </a:solidFill>
                          <a:latin typeface="+mn-lt"/>
                          <a:ea typeface="Calibri"/>
                          <a:cs typeface="Times New Roman"/>
                        </a:rPr>
                        <a:t>Үзүүлэлтүүд</a:t>
                      </a:r>
                      <a:endParaRPr lang="en-US" sz="1200" dirty="0">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mn-MN" sz="1200" b="1" dirty="0">
                          <a:solidFill>
                            <a:schemeClr val="bg1"/>
                          </a:solidFill>
                          <a:latin typeface="+mn-lt"/>
                          <a:ea typeface="Calibri"/>
                          <a:cs typeface="Times New Roman"/>
                        </a:rPr>
                        <a:t>Эзлэх байр,</a:t>
                      </a:r>
                      <a:endParaRPr lang="en-US" sz="1200" dirty="0">
                        <a:solidFill>
                          <a:schemeClr val="bg1"/>
                        </a:solidFill>
                        <a:latin typeface="+mn-lt"/>
                        <a:ea typeface="Calibri"/>
                        <a:cs typeface="Times New Roman"/>
                      </a:endParaRPr>
                    </a:p>
                    <a:p>
                      <a:pPr marL="0" marR="0" algn="ctr">
                        <a:lnSpc>
                          <a:spcPct val="115000"/>
                        </a:lnSpc>
                        <a:spcBef>
                          <a:spcPts val="0"/>
                        </a:spcBef>
                        <a:spcAft>
                          <a:spcPts val="0"/>
                        </a:spcAft>
                      </a:pPr>
                      <a:r>
                        <a:rPr lang="mn-MN" sz="1200" b="1" dirty="0">
                          <a:solidFill>
                            <a:schemeClr val="bg1"/>
                          </a:solidFill>
                          <a:latin typeface="+mn-lt"/>
                          <a:ea typeface="Calibri"/>
                          <a:cs typeface="Times New Roman"/>
                        </a:rPr>
                        <a:t>дэлхийн 141 орноос</a:t>
                      </a:r>
                      <a:endParaRPr lang="en-US" sz="1200" dirty="0">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mn-MN" sz="1200" b="1" dirty="0">
                          <a:solidFill>
                            <a:schemeClr val="bg1"/>
                          </a:solidFill>
                          <a:latin typeface="+mn-lt"/>
                          <a:ea typeface="Calibri"/>
                          <a:cs typeface="Times New Roman"/>
                        </a:rPr>
                        <a:t>Оноо</a:t>
                      </a:r>
                      <a:endParaRPr lang="en-US" sz="1200" dirty="0">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03200">
                <a:tc>
                  <a:txBody>
                    <a:bodyPr/>
                    <a:lstStyle/>
                    <a:p>
                      <a:pPr marL="0" marR="0">
                        <a:lnSpc>
                          <a:spcPct val="115000"/>
                        </a:lnSpc>
                        <a:spcBef>
                          <a:spcPts val="0"/>
                        </a:spcBef>
                        <a:spcAft>
                          <a:spcPts val="0"/>
                        </a:spcAft>
                      </a:pPr>
                      <a:r>
                        <a:rPr lang="mn-MN" sz="1200" b="1" i="1" dirty="0">
                          <a:latin typeface="+mn-lt"/>
                          <a:ea typeface="Calibri"/>
                          <a:cs typeface="Times New Roman"/>
                        </a:rPr>
                        <a:t>Аялал жуулчлалын өрсөлдөх чадварын индекс</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i="1" dirty="0" smtClean="0">
                          <a:latin typeface="+mn-lt"/>
                          <a:ea typeface="Calibri"/>
                          <a:cs typeface="Times New Roman"/>
                        </a:rPr>
                        <a:t>1</a:t>
                      </a:r>
                      <a:r>
                        <a:rPr lang="mn-MN" sz="1200" b="1" i="1" dirty="0" smtClean="0">
                          <a:latin typeface="+mn-lt"/>
                          <a:ea typeface="Calibri"/>
                          <a:cs typeface="Times New Roman"/>
                        </a:rPr>
                        <a:t>1</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i="1" dirty="0" smtClean="0">
                          <a:latin typeface="+mn-lt"/>
                          <a:ea typeface="Calibri"/>
                          <a:cs typeface="Times New Roman"/>
                        </a:rPr>
                        <a:t>4.</a:t>
                      </a:r>
                      <a:r>
                        <a:rPr lang="mn-MN" sz="1200" b="1" i="1" dirty="0" smtClean="0">
                          <a:latin typeface="+mn-lt"/>
                          <a:ea typeface="Calibri"/>
                          <a:cs typeface="Times New Roman"/>
                        </a:rPr>
                        <a:t>68</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b="1" dirty="0">
                          <a:solidFill>
                            <a:schemeClr val="accent5">
                              <a:lumMod val="75000"/>
                            </a:schemeClr>
                          </a:solidFill>
                          <a:latin typeface="+mn-lt"/>
                          <a:ea typeface="Calibri"/>
                          <a:cs typeface="Times New Roman"/>
                        </a:rPr>
                        <a:t>Орчны үнэлгээ</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b="1" dirty="0" smtClean="0">
                          <a:solidFill>
                            <a:schemeClr val="accent5">
                              <a:lumMod val="75000"/>
                            </a:schemeClr>
                          </a:solidFill>
                          <a:latin typeface="+mn-lt"/>
                          <a:ea typeface="Calibri"/>
                          <a:cs typeface="Times New Roman"/>
                        </a:rPr>
                        <a:t>2</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b="1" dirty="0" smtClean="0">
                          <a:solidFill>
                            <a:schemeClr val="accent5">
                              <a:lumMod val="75000"/>
                            </a:schemeClr>
                          </a:solidFill>
                          <a:latin typeface="+mn-lt"/>
                          <a:ea typeface="Calibri"/>
                          <a:cs typeface="Times New Roman"/>
                        </a:rPr>
                        <a:t>6</a:t>
                      </a:r>
                      <a:r>
                        <a:rPr lang="en-US" sz="1200" b="1" dirty="0" smtClean="0">
                          <a:solidFill>
                            <a:schemeClr val="accent5">
                              <a:lumMod val="75000"/>
                            </a:schemeClr>
                          </a:solidFill>
                          <a:latin typeface="+mn-lt"/>
                          <a:ea typeface="Calibri"/>
                          <a:cs typeface="Times New Roman"/>
                        </a:rPr>
                        <a:t>.</a:t>
                      </a:r>
                      <a:r>
                        <a:rPr lang="mn-MN" sz="1200" b="1" dirty="0" smtClean="0">
                          <a:solidFill>
                            <a:schemeClr val="accent5">
                              <a:lumMod val="75000"/>
                            </a:schemeClr>
                          </a:solidFill>
                          <a:latin typeface="+mn-lt"/>
                          <a:ea typeface="Calibri"/>
                          <a:cs typeface="Times New Roman"/>
                        </a:rPr>
                        <a:t>07</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dirty="0">
                          <a:latin typeface="+mn-lt"/>
                          <a:ea typeface="Calibri"/>
                          <a:cs typeface="Times New Roman"/>
                        </a:rPr>
                        <a:t>Бизнесийн орчин</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2</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6.</a:t>
                      </a:r>
                      <a:r>
                        <a:rPr lang="mn-MN" sz="1200" dirty="0" smtClean="0">
                          <a:latin typeface="+mn-lt"/>
                          <a:ea typeface="Calibri"/>
                          <a:cs typeface="Times New Roman"/>
                        </a:rPr>
                        <a:t>08</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dirty="0">
                          <a:latin typeface="+mn-lt"/>
                          <a:ea typeface="Calibri"/>
                          <a:cs typeface="Times New Roman"/>
                        </a:rPr>
                        <a:t>Аюулгүй байдал</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12</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6.</a:t>
                      </a:r>
                      <a:r>
                        <a:rPr lang="mn-MN" sz="1200" dirty="0" smtClean="0">
                          <a:latin typeface="+mn-lt"/>
                          <a:ea typeface="Calibri"/>
                          <a:cs typeface="Times New Roman"/>
                        </a:rPr>
                        <a:t>31</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dirty="0">
                          <a:latin typeface="+mn-lt"/>
                          <a:ea typeface="Calibri"/>
                          <a:cs typeface="Times New Roman"/>
                        </a:rPr>
                        <a:t>Эрүүл мэнд, ариун цэвэр</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15</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6</a:t>
                      </a:r>
                      <a:r>
                        <a:rPr lang="en-US" sz="1200" dirty="0" smtClean="0">
                          <a:latin typeface="+mn-lt"/>
                          <a:ea typeface="Calibri"/>
                          <a:cs typeface="Times New Roman"/>
                        </a:rPr>
                        <a:t>.</a:t>
                      </a:r>
                      <a:r>
                        <a:rPr lang="mn-MN" sz="1200" dirty="0" smtClean="0">
                          <a:latin typeface="+mn-lt"/>
                          <a:ea typeface="Calibri"/>
                          <a:cs typeface="Times New Roman"/>
                        </a:rPr>
                        <a:t>41</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a:latin typeface="+mn-lt"/>
                          <a:ea typeface="Calibri"/>
                          <a:cs typeface="Times New Roman"/>
                        </a:rPr>
                        <a:t>Хүний нөөц, ажиллах хүчний зах зээл</a:t>
                      </a:r>
                      <a:endParaRPr lang="en-US" sz="12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8</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5.</a:t>
                      </a:r>
                      <a:r>
                        <a:rPr lang="mn-MN" sz="1200" dirty="0" smtClean="0">
                          <a:latin typeface="+mn-lt"/>
                          <a:ea typeface="Calibri"/>
                          <a:cs typeface="Times New Roman"/>
                        </a:rPr>
                        <a:t>30</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dirty="0">
                          <a:latin typeface="+mn-lt"/>
                          <a:ea typeface="Calibri"/>
                          <a:cs typeface="Times New Roman"/>
                        </a:rPr>
                        <a:t>Мэдээлэл, технологийн боловсрол</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2</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6</a:t>
                      </a:r>
                      <a:r>
                        <a:rPr lang="en-US" sz="1200" dirty="0" smtClean="0">
                          <a:latin typeface="+mn-lt"/>
                          <a:ea typeface="Calibri"/>
                          <a:cs typeface="Times New Roman"/>
                        </a:rPr>
                        <a:t>.</a:t>
                      </a:r>
                      <a:r>
                        <a:rPr lang="mn-MN" sz="1200" dirty="0" smtClean="0">
                          <a:latin typeface="+mn-lt"/>
                          <a:ea typeface="Calibri"/>
                          <a:cs typeface="Times New Roman"/>
                        </a:rPr>
                        <a:t>22</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b="1" dirty="0">
                          <a:solidFill>
                            <a:schemeClr val="accent5">
                              <a:lumMod val="75000"/>
                            </a:schemeClr>
                          </a:solidFill>
                          <a:latin typeface="+mn-lt"/>
                          <a:ea typeface="Calibri"/>
                          <a:cs typeface="Times New Roman"/>
                        </a:rPr>
                        <a:t>Аялал жуулчлалын бодлого, орчны нөхцөл</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b="1" dirty="0" smtClean="0">
                          <a:solidFill>
                            <a:schemeClr val="accent5">
                              <a:lumMod val="75000"/>
                            </a:schemeClr>
                          </a:solidFill>
                          <a:latin typeface="+mn-lt"/>
                          <a:ea typeface="Calibri"/>
                          <a:cs typeface="Times New Roman"/>
                        </a:rPr>
                        <a:t>56</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solidFill>
                            <a:schemeClr val="accent5">
                              <a:lumMod val="75000"/>
                            </a:schemeClr>
                          </a:solidFill>
                          <a:latin typeface="+mn-lt"/>
                          <a:ea typeface="Calibri"/>
                          <a:cs typeface="Times New Roman"/>
                        </a:rPr>
                        <a:t>4.</a:t>
                      </a:r>
                      <a:r>
                        <a:rPr lang="mn-MN" sz="1200" b="1" dirty="0" smtClean="0">
                          <a:solidFill>
                            <a:schemeClr val="accent5">
                              <a:lumMod val="75000"/>
                            </a:schemeClr>
                          </a:solidFill>
                          <a:latin typeface="+mn-lt"/>
                          <a:ea typeface="Calibri"/>
                          <a:cs typeface="Times New Roman"/>
                        </a:rPr>
                        <a:t>24</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a:latin typeface="+mn-lt"/>
                          <a:ea typeface="Calibri"/>
                          <a:cs typeface="Times New Roman"/>
                        </a:rPr>
                        <a:t>Аялал жуулчлалын тэргүүлэх байдал</a:t>
                      </a:r>
                      <a:endParaRPr lang="en-US" sz="12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13</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5.</a:t>
                      </a:r>
                      <a:r>
                        <a:rPr lang="mn-MN" sz="1200" dirty="0" smtClean="0">
                          <a:latin typeface="+mn-lt"/>
                          <a:ea typeface="Calibri"/>
                          <a:cs typeface="Times New Roman"/>
                        </a:rPr>
                        <a:t>63</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a:latin typeface="+mn-lt"/>
                          <a:ea typeface="Calibri"/>
                          <a:cs typeface="Times New Roman"/>
                        </a:rPr>
                        <a:t>Олон улсад нээлттэй байдал</a:t>
                      </a:r>
                      <a:endParaRPr lang="en-US" sz="12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47</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3</a:t>
                      </a:r>
                      <a:r>
                        <a:rPr lang="en-US" sz="1200" dirty="0" smtClean="0">
                          <a:latin typeface="+mn-lt"/>
                          <a:ea typeface="Calibri"/>
                          <a:cs typeface="Times New Roman"/>
                        </a:rPr>
                        <a:t>.</a:t>
                      </a:r>
                      <a:r>
                        <a:rPr lang="mn-MN" sz="1200" dirty="0" smtClean="0">
                          <a:latin typeface="+mn-lt"/>
                          <a:ea typeface="Calibri"/>
                          <a:cs typeface="Times New Roman"/>
                        </a:rPr>
                        <a:t>78</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a:latin typeface="+mn-lt"/>
                          <a:ea typeface="Calibri"/>
                          <a:cs typeface="Times New Roman"/>
                        </a:rPr>
                        <a:t>Үнийн өрсөлдөх чадвар</a:t>
                      </a:r>
                      <a:endParaRPr lang="en-US" sz="12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1</a:t>
                      </a:r>
                      <a:r>
                        <a:rPr lang="mn-MN" sz="1200" dirty="0" smtClean="0">
                          <a:latin typeface="+mn-lt"/>
                          <a:ea typeface="Calibri"/>
                          <a:cs typeface="Times New Roman"/>
                        </a:rPr>
                        <a:t>27</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3.</a:t>
                      </a:r>
                      <a:r>
                        <a:rPr lang="mn-MN" sz="1200" dirty="0" smtClean="0">
                          <a:latin typeface="+mn-lt"/>
                          <a:ea typeface="Calibri"/>
                          <a:cs typeface="Times New Roman"/>
                        </a:rPr>
                        <a:t>59</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a:latin typeface="+mn-lt"/>
                          <a:ea typeface="Calibri"/>
                          <a:cs typeface="Times New Roman"/>
                        </a:rPr>
                        <a:t>Тогтвортой байдал</a:t>
                      </a:r>
                      <a:endParaRPr lang="en-US" sz="12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79</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3</a:t>
                      </a:r>
                      <a:r>
                        <a:rPr lang="en-US" sz="1200" dirty="0" smtClean="0">
                          <a:latin typeface="+mn-lt"/>
                          <a:ea typeface="Calibri"/>
                          <a:cs typeface="Times New Roman"/>
                        </a:rPr>
                        <a:t>.</a:t>
                      </a:r>
                      <a:r>
                        <a:rPr lang="mn-MN" sz="1200" dirty="0" smtClean="0">
                          <a:latin typeface="+mn-lt"/>
                          <a:ea typeface="Calibri"/>
                          <a:cs typeface="Times New Roman"/>
                        </a:rPr>
                        <a:t>96</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tabLst>
                          <a:tab pos="871220" algn="l"/>
                        </a:tabLst>
                      </a:pPr>
                      <a:r>
                        <a:rPr lang="mn-MN" sz="1200" b="1" dirty="0">
                          <a:solidFill>
                            <a:schemeClr val="accent5">
                              <a:lumMod val="75000"/>
                            </a:schemeClr>
                          </a:solidFill>
                          <a:latin typeface="+mn-lt"/>
                          <a:ea typeface="Calibri"/>
                          <a:cs typeface="Times New Roman"/>
                        </a:rPr>
                        <a:t>Дэд бүтэц	</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b="1" dirty="0" smtClean="0">
                          <a:solidFill>
                            <a:schemeClr val="accent5">
                              <a:lumMod val="75000"/>
                            </a:schemeClr>
                          </a:solidFill>
                          <a:latin typeface="+mn-lt"/>
                          <a:ea typeface="Calibri"/>
                          <a:cs typeface="Times New Roman"/>
                        </a:rPr>
                        <a:t>10</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b="1" dirty="0" smtClean="0">
                          <a:solidFill>
                            <a:schemeClr val="accent5">
                              <a:lumMod val="75000"/>
                            </a:schemeClr>
                          </a:solidFill>
                          <a:latin typeface="+mn-lt"/>
                          <a:ea typeface="Calibri"/>
                          <a:cs typeface="Times New Roman"/>
                        </a:rPr>
                        <a:t>5</a:t>
                      </a:r>
                      <a:r>
                        <a:rPr lang="en-US" sz="1200" b="1" dirty="0" smtClean="0">
                          <a:solidFill>
                            <a:schemeClr val="accent5">
                              <a:lumMod val="75000"/>
                            </a:schemeClr>
                          </a:solidFill>
                          <a:latin typeface="+mn-lt"/>
                          <a:ea typeface="Calibri"/>
                          <a:cs typeface="Times New Roman"/>
                        </a:rPr>
                        <a:t>.</a:t>
                      </a:r>
                      <a:r>
                        <a:rPr lang="mn-MN" sz="1200" b="1" dirty="0" smtClean="0">
                          <a:solidFill>
                            <a:schemeClr val="accent5">
                              <a:lumMod val="75000"/>
                            </a:schemeClr>
                          </a:solidFill>
                          <a:latin typeface="+mn-lt"/>
                          <a:ea typeface="Calibri"/>
                          <a:cs typeface="Times New Roman"/>
                        </a:rPr>
                        <a:t>31</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dirty="0">
                          <a:latin typeface="+mn-lt"/>
                          <a:ea typeface="Calibri"/>
                          <a:cs typeface="Times New Roman"/>
                        </a:rPr>
                        <a:t>Агаарын тээвэр</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5</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5.</a:t>
                      </a:r>
                      <a:r>
                        <a:rPr lang="mn-MN" sz="1200" dirty="0" smtClean="0">
                          <a:latin typeface="+mn-lt"/>
                          <a:ea typeface="Calibri"/>
                          <a:cs typeface="Times New Roman"/>
                        </a:rPr>
                        <a:t>42</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dirty="0">
                          <a:latin typeface="+mn-lt"/>
                          <a:ea typeface="Calibri"/>
                          <a:cs typeface="Times New Roman"/>
                        </a:rPr>
                        <a:t>Газрын ба далайн тээвэр</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1</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Calibri"/>
                          <a:cs typeface="Times New Roman"/>
                        </a:rPr>
                        <a:t>6.4</a:t>
                      </a:r>
                      <a:r>
                        <a:rPr lang="mn-MN" sz="1200" dirty="0" smtClean="0">
                          <a:latin typeface="+mn-lt"/>
                          <a:ea typeface="Calibri"/>
                          <a:cs typeface="Times New Roman"/>
                        </a:rPr>
                        <a:t>5</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a:latin typeface="+mn-lt"/>
                          <a:ea typeface="Calibri"/>
                          <a:cs typeface="Times New Roman"/>
                        </a:rPr>
                        <a:t>Аялал жуулчлалын үйлчилгээний дэд бүтэц</a:t>
                      </a:r>
                      <a:endParaRPr lang="en-US" sz="12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78</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4</a:t>
                      </a:r>
                      <a:r>
                        <a:rPr lang="en-US" sz="1200" dirty="0" smtClean="0">
                          <a:latin typeface="+mn-lt"/>
                          <a:ea typeface="Calibri"/>
                          <a:cs typeface="Times New Roman"/>
                        </a:rPr>
                        <a:t>.</a:t>
                      </a:r>
                      <a:r>
                        <a:rPr lang="mn-MN" sz="1200" dirty="0" smtClean="0">
                          <a:latin typeface="+mn-lt"/>
                          <a:ea typeface="Calibri"/>
                          <a:cs typeface="Times New Roman"/>
                        </a:rPr>
                        <a:t>05</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b="1" dirty="0">
                          <a:solidFill>
                            <a:schemeClr val="accent5">
                              <a:lumMod val="75000"/>
                            </a:schemeClr>
                          </a:solidFill>
                          <a:latin typeface="+mn-lt"/>
                          <a:ea typeface="Calibri"/>
                          <a:cs typeface="Times New Roman"/>
                        </a:rPr>
                        <a:t>Байгаль, соёлын нөөц</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b="1" dirty="0" smtClean="0">
                          <a:solidFill>
                            <a:schemeClr val="accent5">
                              <a:lumMod val="75000"/>
                            </a:schemeClr>
                          </a:solidFill>
                          <a:latin typeface="+mn-lt"/>
                          <a:ea typeface="Calibri"/>
                          <a:cs typeface="Times New Roman"/>
                        </a:rPr>
                        <a:t>38</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solidFill>
                            <a:schemeClr val="accent5">
                              <a:lumMod val="75000"/>
                            </a:schemeClr>
                          </a:solidFill>
                          <a:latin typeface="+mn-lt"/>
                          <a:ea typeface="Calibri"/>
                          <a:cs typeface="Times New Roman"/>
                        </a:rPr>
                        <a:t>3.</a:t>
                      </a:r>
                      <a:r>
                        <a:rPr lang="mn-MN" sz="1200" b="1" dirty="0" smtClean="0">
                          <a:solidFill>
                            <a:schemeClr val="accent5">
                              <a:lumMod val="75000"/>
                            </a:schemeClr>
                          </a:solidFill>
                          <a:latin typeface="+mn-lt"/>
                          <a:ea typeface="Calibri"/>
                          <a:cs typeface="Times New Roman"/>
                        </a:rPr>
                        <a:t>11</a:t>
                      </a:r>
                      <a:endParaRPr lang="en-US" sz="1200" dirty="0">
                        <a:solidFill>
                          <a:schemeClr val="accent5">
                            <a:lumMod val="7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a:latin typeface="+mn-lt"/>
                          <a:ea typeface="Calibri"/>
                          <a:cs typeface="Times New Roman"/>
                        </a:rPr>
                        <a:t>Байгалийн нөөц</a:t>
                      </a:r>
                      <a:endParaRPr lang="en-US" sz="12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39</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3</a:t>
                      </a:r>
                      <a:r>
                        <a:rPr lang="en-US" sz="1200" dirty="0" smtClean="0">
                          <a:latin typeface="+mn-lt"/>
                          <a:ea typeface="Calibri"/>
                          <a:cs typeface="Times New Roman"/>
                        </a:rPr>
                        <a:t>.</a:t>
                      </a:r>
                      <a:r>
                        <a:rPr lang="mn-MN" sz="1200" dirty="0" smtClean="0">
                          <a:latin typeface="+mn-lt"/>
                          <a:ea typeface="Calibri"/>
                          <a:cs typeface="Times New Roman"/>
                        </a:rPr>
                        <a:t>63</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marL="0" marR="0">
                        <a:lnSpc>
                          <a:spcPct val="115000"/>
                        </a:lnSpc>
                        <a:spcBef>
                          <a:spcPts val="0"/>
                        </a:spcBef>
                        <a:spcAft>
                          <a:spcPts val="0"/>
                        </a:spcAft>
                      </a:pPr>
                      <a:r>
                        <a:rPr lang="mn-MN" sz="1200" dirty="0">
                          <a:latin typeface="+mn-lt"/>
                          <a:ea typeface="Calibri"/>
                          <a:cs typeface="Times New Roman"/>
                        </a:rPr>
                        <a:t>Соёлын ба бизнес аяллын нөөц</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38</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smtClean="0">
                          <a:latin typeface="+mn-lt"/>
                          <a:ea typeface="Calibri"/>
                          <a:cs typeface="Times New Roman"/>
                        </a:rPr>
                        <a:t>2</a:t>
                      </a:r>
                      <a:r>
                        <a:rPr lang="en-US" sz="1200" dirty="0" smtClean="0">
                          <a:latin typeface="+mn-lt"/>
                          <a:ea typeface="Calibri"/>
                          <a:cs typeface="Times New Roman"/>
                        </a:rPr>
                        <a:t>.</a:t>
                      </a:r>
                      <a:r>
                        <a:rPr lang="mn-MN" sz="1200" dirty="0" smtClean="0">
                          <a:latin typeface="+mn-lt"/>
                          <a:ea typeface="Calibri"/>
                          <a:cs typeface="Times New Roman"/>
                        </a:rPr>
                        <a:t>58</a:t>
                      </a:r>
                      <a:endParaRPr lang="en-US" sz="12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457200" y="1600200"/>
            <a:ext cx="4572000" cy="4525963"/>
          </a:xfrm>
        </p:spPr>
        <p:txBody>
          <a:bodyPr>
            <a:normAutofit fontScale="55000" lnSpcReduction="20000"/>
          </a:bodyPr>
          <a:lstStyle/>
          <a:p>
            <a:r>
              <a:rPr lang="mn-MN" dirty="0"/>
              <a:t>БНХАУ</a:t>
            </a:r>
            <a:r>
              <a:rPr lang="en-US" dirty="0"/>
              <a:t> (</a:t>
            </a:r>
            <a:r>
              <a:rPr lang="en-US" dirty="0" smtClean="0"/>
              <a:t>China)</a:t>
            </a:r>
          </a:p>
          <a:p>
            <a:endParaRPr lang="en-US" dirty="0"/>
          </a:p>
          <a:p>
            <a:pPr marL="0" indent="0" algn="just">
              <a:buNone/>
            </a:pPr>
            <a:r>
              <a:rPr lang="mn-MN" dirty="0" smtClean="0"/>
              <a:t>2015 </a:t>
            </a:r>
            <a:r>
              <a:rPr lang="mn-MN" dirty="0"/>
              <a:t>оны дэлхийн аялал </a:t>
            </a:r>
            <a:r>
              <a:rPr lang="mn-MN" dirty="0" smtClean="0"/>
              <a:t>жуулчлалын</a:t>
            </a:r>
            <a:r>
              <a:rPr lang="en-US" dirty="0" smtClean="0"/>
              <a:t> </a:t>
            </a:r>
            <a:r>
              <a:rPr lang="mn-MN" dirty="0" smtClean="0"/>
              <a:t>өрсөлдөх </a:t>
            </a:r>
            <a:r>
              <a:rPr lang="mn-MN" dirty="0"/>
              <a:t>чадварын үзүүлэлтээр БНХАУ нь дэлхийд 17-р байранд Ази, Номхон далайн бүс нутагтаа 6-р байранд </a:t>
            </a:r>
            <a:r>
              <a:rPr lang="mn-MN" dirty="0" smtClean="0"/>
              <a:t>эрэмбэлэгдсэн </a:t>
            </a:r>
            <a:r>
              <a:rPr lang="mn-MN" dirty="0"/>
              <a:t>байна. Жилдээ 60 гаруй сая жуулчин хүлээн авдаг БНХАУ нь аялал жуулчлалын хүлээн авах чадамж, үзмэрүүд болон аялал жуулчлалын эдийн засгийн бусад олон үзүүлэлтээр бүс нутагтаа тэргүүлж, дэлхийн аялал жуулчлалын чиг хандлага, жуулчны урсгалыг тодорхойлогч улс болсон билээ. </a:t>
            </a:r>
            <a:r>
              <a:rPr lang="mn-MN" dirty="0" smtClean="0"/>
              <a:t>Гонг Конгийн </a:t>
            </a:r>
            <a:r>
              <a:rPr lang="mn-MN" dirty="0"/>
              <a:t>жуулчдын хувьд Хятад улсаар хийх аяллууд нь хэл, соёл нэгдмэл бөгөөд улс төр, засаг захиргааны хувьд нэгдмэл тул аялахад хялбар бөгөөд сонирхолтой байгаа юм. </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20</a:t>
            </a:r>
            <a:endParaRPr lang="en-US" dirty="0" smtClean="0"/>
          </a:p>
        </p:txBody>
      </p:sp>
      <p:pic>
        <p:nvPicPr>
          <p:cNvPr id="5122" name="Picture 2" descr="http://chinateachingexperience.com/wp-content/uploads/2014/07/great_wall_chi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7530" y="4267200"/>
            <a:ext cx="2663825" cy="177632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upload.wikimedia.org/wikipedia/commons/thumb/7/78/People's_Republic_of_China_(orthographic_projection).svg/541px-People's_Republic_of_China_(orthographic_projection).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1687" y="1981200"/>
            <a:ext cx="2195513" cy="219551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lvl="0"/>
            <a:r>
              <a:rPr lang="mn-MN" dirty="0"/>
              <a:t>Макао</a:t>
            </a:r>
            <a:r>
              <a:rPr lang="en-US" dirty="0"/>
              <a:t> (</a:t>
            </a:r>
            <a:r>
              <a:rPr lang="en-US" dirty="0" smtClean="0"/>
              <a:t>Macau)</a:t>
            </a:r>
          </a:p>
          <a:p>
            <a:pPr lvl="0"/>
            <a:endParaRPr lang="en-US" dirty="0"/>
          </a:p>
          <a:p>
            <a:pPr marL="0" lvl="0" indent="0" algn="just">
              <a:buNone/>
            </a:pPr>
            <a:r>
              <a:rPr lang="mn-MN" dirty="0" smtClean="0"/>
              <a:t>Макао </a:t>
            </a:r>
            <a:r>
              <a:rPr lang="mn-MN" dirty="0"/>
              <a:t>нь </a:t>
            </a:r>
            <a:r>
              <a:rPr lang="mn-MN" dirty="0" smtClean="0"/>
              <a:t>Гонг Конгийн </a:t>
            </a:r>
            <a:r>
              <a:rPr lang="mn-MN" dirty="0"/>
              <a:t>нэгэн адил БНХАУ-ын засаг захиргааны тусгай бүсийн статустайгаар хөгжиж байгаа билээ. Хэдийгээр хүн амын тоо маш бага-580 мянга орчим жижиг хот боловч, дэд бүтцийн хөгжил сайн, бооцоот тоглоомын газруудаараа Азид тэргүүлж байна. Агаараар болон усан замаар хүрч очиход хялбар бөгөөд казинод тоглох, өндөр зэрэглэлийн амралтын зочид буудлуудаар үйлчлүүлэх бүхий л бололцоотой байдаг нь </a:t>
            </a:r>
            <a:r>
              <a:rPr lang="mn-MN" dirty="0" smtClean="0"/>
              <a:t>Гонг Конгийн </a:t>
            </a:r>
            <a:r>
              <a:rPr lang="mn-MN" dirty="0"/>
              <a:t>жуулчдыг улам бүр татна.</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21</a:t>
            </a:r>
            <a:endParaRPr lang="en-US" dirty="0" smtClean="0"/>
          </a:p>
        </p:txBody>
      </p:sp>
      <p:pic>
        <p:nvPicPr>
          <p:cNvPr id="6146" name="Picture 2" descr="http://www.globalasia.com/wp-content/uploads/2012/04/macau-riv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1981200"/>
            <a:ext cx="3524250" cy="199593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onlinecasino.sg/images/macau/galaxy-macao-casin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4114800"/>
            <a:ext cx="3545032" cy="2209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457200" y="1600200"/>
            <a:ext cx="4572000" cy="4525963"/>
          </a:xfrm>
        </p:spPr>
        <p:txBody>
          <a:bodyPr>
            <a:normAutofit fontScale="55000" lnSpcReduction="20000"/>
          </a:bodyPr>
          <a:lstStyle/>
          <a:p>
            <a:pPr lvl="0"/>
            <a:r>
              <a:rPr lang="mn-MN" dirty="0"/>
              <a:t>Сингапур</a:t>
            </a:r>
            <a:r>
              <a:rPr lang="en-US" dirty="0"/>
              <a:t> (</a:t>
            </a:r>
            <a:r>
              <a:rPr lang="en-US" dirty="0" smtClean="0"/>
              <a:t>Singapore)</a:t>
            </a:r>
          </a:p>
          <a:p>
            <a:pPr lvl="0"/>
            <a:endParaRPr lang="en-US" dirty="0"/>
          </a:p>
          <a:p>
            <a:pPr marL="0" lvl="0" indent="0" algn="just">
              <a:buNone/>
            </a:pPr>
            <a:r>
              <a:rPr lang="mn-MN" dirty="0" smtClean="0"/>
              <a:t>2015 </a:t>
            </a:r>
            <a:r>
              <a:rPr lang="mn-MN" dirty="0"/>
              <a:t>оны дэлхийн аялал жуулчлалын өрсөлдөх чадварын үзүүлэлтээр Сингапур нь дэлхийд 11-р байранд Ази, Номхон далайн бүс нутагтаа Австрали, Япон улсуудын дараа 3-р байранд </a:t>
            </a:r>
            <a:r>
              <a:rPr lang="mn-MN" dirty="0" smtClean="0"/>
              <a:t>эрэмбэлэгдсэн </a:t>
            </a:r>
            <a:r>
              <a:rPr lang="mn-MN" dirty="0"/>
              <a:t>байна.2013 оны байдлаар жилдээ 15 сая илүү жуулчин хүлээн авдаг Сингапурын хувьд </a:t>
            </a:r>
            <a:r>
              <a:rPr lang="mn-MN" dirty="0" smtClean="0"/>
              <a:t>Гонг Конгийн </a:t>
            </a:r>
            <a:r>
              <a:rPr lang="mn-MN" dirty="0"/>
              <a:t>жуулчид маш чухал байр суурь эзэлдэг. </a:t>
            </a:r>
            <a:r>
              <a:rPr lang="mn-MN" dirty="0" smtClean="0"/>
              <a:t>Гонг Конгийн </a:t>
            </a:r>
            <a:r>
              <a:rPr lang="mn-MN" dirty="0"/>
              <a:t>жуулчид тооны хувьд эхний наймд багтаж, жилдээ 540 мянга гаруй хүн Сингапурт аялдаг байна. Тэд албан ажил, спорт, урлагийн болон амралт чөлөөт цагийн, түүний дотроос худалдаа наймааны зорилгоор аялахаар Сингапурыг сонгодог.</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22</a:t>
            </a:r>
            <a:endParaRPr lang="en-US" dirty="0" smtClean="0"/>
          </a:p>
        </p:txBody>
      </p:sp>
      <p:pic>
        <p:nvPicPr>
          <p:cNvPr id="7170" name="Picture 2" descr="http://i.telegraph.co.uk/multimedia/archive/02659/deal-singapore_2659071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600" y="4163291"/>
            <a:ext cx="3784402"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Location of  Singapore  (green)in ASEAN  (dark grey)  –  [Legend]"/>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contrast="-57000"/>
                    </a14:imgEffect>
                  </a14:imgLayer>
                </a14:imgProps>
              </a:ext>
              <a:ext uri="{28A0092B-C50C-407E-A947-70E740481C1C}">
                <a14:useLocalDpi xmlns:a14="http://schemas.microsoft.com/office/drawing/2010/main" xmlns="" val="0"/>
              </a:ext>
            </a:extLst>
          </a:blip>
          <a:srcRect/>
          <a:stretch>
            <a:fillRect/>
          </a:stretch>
        </p:blipFill>
        <p:spPr bwMode="auto">
          <a:xfrm>
            <a:off x="5740301" y="1828800"/>
            <a:ext cx="2667000" cy="21836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lvl="0"/>
            <a:r>
              <a:rPr lang="mn-MN" dirty="0"/>
              <a:t>БНСУ</a:t>
            </a:r>
            <a:r>
              <a:rPr lang="en-US" dirty="0"/>
              <a:t> (South </a:t>
            </a:r>
            <a:r>
              <a:rPr lang="en-US" dirty="0" smtClean="0"/>
              <a:t>Korea)</a:t>
            </a:r>
          </a:p>
          <a:p>
            <a:pPr lvl="0"/>
            <a:endParaRPr lang="en-US" dirty="0"/>
          </a:p>
          <a:p>
            <a:pPr marL="0" lvl="0" indent="0" algn="just">
              <a:buNone/>
            </a:pPr>
            <a:r>
              <a:rPr lang="mn-MN" dirty="0" smtClean="0"/>
              <a:t>2015 </a:t>
            </a:r>
            <a:r>
              <a:rPr lang="mn-MN" dirty="0"/>
              <a:t>оны дэлхийн аялал жуулчлалын өрсөлдөх чадварын үзүүлэлтээр БНСУ нь дэлхийд 29-р байранд Ази, Номхон далайн бүс нутагтаа 8-р байранд </a:t>
            </a:r>
            <a:r>
              <a:rPr lang="mn-MN" dirty="0" smtClean="0"/>
              <a:t>эрэмбэлэгдсэн </a:t>
            </a:r>
            <a:r>
              <a:rPr lang="mn-MN" dirty="0"/>
              <a:t>байна.2014 оны байдлаар жилдээ 14 сая 200 мянга гаруй жуулчин хүлээн авсан бөгөөд </a:t>
            </a:r>
            <a:r>
              <a:rPr lang="mn-MN" dirty="0" smtClean="0"/>
              <a:t>Гонг Конгийн </a:t>
            </a:r>
            <a:r>
              <a:rPr lang="mn-MN" dirty="0"/>
              <a:t>жуулчид нь Япон, БНХАУ, АНУ, Тайвань, Тайландын дараа зургаадугаарт багтдаг байна. 2012 онд гэхэд 360 мянга гаруй </a:t>
            </a:r>
            <a:r>
              <a:rPr lang="mn-MN" dirty="0" smtClean="0"/>
              <a:t>Гонг Конгийн </a:t>
            </a:r>
            <a:r>
              <a:rPr lang="mn-MN" dirty="0"/>
              <a:t>жуулчид БНСУ-д аялжээ.</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23</a:t>
            </a:r>
            <a:endParaRPr lang="en-US" dirty="0" smtClean="0"/>
          </a:p>
        </p:txBody>
      </p:sp>
      <p:pic>
        <p:nvPicPr>
          <p:cNvPr id="8194" name="Picture 2" descr="https://upload.wikimedia.org/wikipedia/commons/thumb/9/95/South_Korea_(orthographic_projection).svg/541px-South_Korea_(orthographic_projection).sv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400" y="1752600"/>
            <a:ext cx="2257425"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allworldtowns.com/data_images/countries/south-korea/south-korea-0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4012" y="4114800"/>
            <a:ext cx="3124200" cy="1952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304800" y="1600200"/>
            <a:ext cx="4724400" cy="4953000"/>
          </a:xfrm>
        </p:spPr>
        <p:txBody>
          <a:bodyPr>
            <a:normAutofit fontScale="70000" lnSpcReduction="20000"/>
          </a:bodyPr>
          <a:lstStyle/>
          <a:p>
            <a:pPr lvl="0"/>
            <a:r>
              <a:rPr lang="mn-MN" dirty="0"/>
              <a:t>Филиппин</a:t>
            </a:r>
            <a:r>
              <a:rPr lang="en-US" dirty="0"/>
              <a:t> (</a:t>
            </a:r>
            <a:r>
              <a:rPr lang="en-US" dirty="0" smtClean="0"/>
              <a:t>Philippines)</a:t>
            </a:r>
          </a:p>
          <a:p>
            <a:pPr lvl="0"/>
            <a:endParaRPr lang="en-US" dirty="0"/>
          </a:p>
          <a:p>
            <a:pPr marL="0" lvl="0" indent="0" algn="just">
              <a:buNone/>
            </a:pPr>
            <a:r>
              <a:rPr lang="mn-MN" dirty="0" smtClean="0"/>
              <a:t>2015 </a:t>
            </a:r>
            <a:r>
              <a:rPr lang="mn-MN" dirty="0"/>
              <a:t>оны дэлхийн аялал ж</a:t>
            </a:r>
            <a:r>
              <a:rPr lang="mn-MN" dirty="0" smtClean="0"/>
              <a:t>уулчлалын </a:t>
            </a:r>
            <a:r>
              <a:rPr lang="mn-MN" dirty="0"/>
              <a:t>өрсөлдөх чадварын үзүүлэлтээр Филиппин нь дэлхийд 74-р байранд Ази, Номхон далайн бүс нутагтаа 14-р байранд </a:t>
            </a:r>
            <a:r>
              <a:rPr lang="mn-MN" dirty="0" smtClean="0"/>
              <a:t>эрэмбэлэгдсэн </a:t>
            </a:r>
            <a:r>
              <a:rPr lang="mn-MN" dirty="0"/>
              <a:t>байна</a:t>
            </a:r>
            <a:r>
              <a:rPr lang="mn-MN" dirty="0" smtClean="0"/>
              <a:t>.</a:t>
            </a:r>
            <a:r>
              <a:rPr lang="en-US" dirty="0" smtClean="0"/>
              <a:t> 201</a:t>
            </a:r>
            <a:r>
              <a:rPr lang="mn-MN" dirty="0" smtClean="0"/>
              <a:t>3</a:t>
            </a:r>
            <a:r>
              <a:rPr lang="en-US" dirty="0" smtClean="0"/>
              <a:t> </a:t>
            </a:r>
            <a:r>
              <a:rPr lang="en-US" dirty="0" err="1"/>
              <a:t>оны</a:t>
            </a:r>
            <a:r>
              <a:rPr lang="en-US" dirty="0"/>
              <a:t> </a:t>
            </a:r>
            <a:r>
              <a:rPr lang="en-US" dirty="0" err="1"/>
              <a:t>байдлаар</a:t>
            </a:r>
            <a:r>
              <a:rPr lang="en-US" dirty="0"/>
              <a:t> </a:t>
            </a:r>
            <a:r>
              <a:rPr lang="en-US" dirty="0" err="1"/>
              <a:t>жилдээ</a:t>
            </a:r>
            <a:r>
              <a:rPr lang="en-US" dirty="0"/>
              <a:t> </a:t>
            </a:r>
            <a:r>
              <a:rPr lang="en-US" dirty="0" smtClean="0"/>
              <a:t>4,8</a:t>
            </a:r>
            <a:r>
              <a:rPr lang="mn-MN" dirty="0" smtClean="0"/>
              <a:t> </a:t>
            </a:r>
            <a:r>
              <a:rPr lang="en-US" dirty="0" err="1" smtClean="0"/>
              <a:t>сая</a:t>
            </a:r>
            <a:r>
              <a:rPr lang="mn-MN" dirty="0" smtClean="0"/>
              <a:t> </a:t>
            </a:r>
            <a:r>
              <a:rPr lang="en-US" dirty="0" err="1" smtClean="0"/>
              <a:t>жуулчин</a:t>
            </a:r>
            <a:r>
              <a:rPr lang="mn-MN" dirty="0" smtClean="0"/>
              <a:t> </a:t>
            </a:r>
            <a:r>
              <a:rPr lang="en-US" dirty="0" err="1" smtClean="0"/>
              <a:t>Филиппин</a:t>
            </a:r>
            <a:r>
              <a:rPr lang="mn-MN" dirty="0" smtClean="0"/>
              <a:t> </a:t>
            </a:r>
            <a:r>
              <a:rPr lang="en-US" dirty="0" err="1" smtClean="0"/>
              <a:t>улсад</a:t>
            </a:r>
            <a:r>
              <a:rPr lang="mn-MN" dirty="0" smtClean="0"/>
              <a:t> аялсан бол 2011 онд гэхэд 130 </a:t>
            </a:r>
            <a:r>
              <a:rPr lang="mn-MN" dirty="0"/>
              <a:t>мянга гаруй </a:t>
            </a:r>
            <a:r>
              <a:rPr lang="mn-MN" dirty="0" smtClean="0"/>
              <a:t>Хон Конгийн </a:t>
            </a:r>
            <a:r>
              <a:rPr lang="mn-MN" dirty="0"/>
              <a:t>жуулчид аялжээ. </a:t>
            </a:r>
            <a:r>
              <a:rPr lang="mn-MN" dirty="0" smtClean="0"/>
              <a:t>Филиппиний </a:t>
            </a:r>
            <a:r>
              <a:rPr lang="mn-MN" dirty="0"/>
              <a:t>аялал жуулчлалын компаниуд шинэ аялал, бүтээгдэхүүн, үйлчилгээ хөгжүүлэн </a:t>
            </a:r>
            <a:r>
              <a:rPr lang="mn-MN" dirty="0" smtClean="0"/>
              <a:t>Хон Конгийн </a:t>
            </a:r>
            <a:r>
              <a:rPr lang="mn-MN" dirty="0"/>
              <a:t>зах зээлд </a:t>
            </a:r>
            <a:r>
              <a:rPr lang="mn-MN" dirty="0" smtClean="0"/>
              <a:t>идэвхтэй </a:t>
            </a:r>
            <a:r>
              <a:rPr lang="mn-MN" dirty="0"/>
              <a:t>ажиллаж байна. </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24</a:t>
            </a:r>
            <a:endParaRPr lang="en-US" dirty="0" smtClean="0"/>
          </a:p>
        </p:txBody>
      </p:sp>
      <p:pic>
        <p:nvPicPr>
          <p:cNvPr id="9218" name="Picture 2" descr="https://upload.wikimedia.org/wikipedia/commons/thumb/4/4e/Location_Philippines_ASEAN.svg/2000px-Location_Philippines_ASEAN.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1752600"/>
            <a:ext cx="2743200" cy="2243938"/>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www.bargaintravel4u.co.uk/assets/philippines-holidays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4969" y="4326219"/>
            <a:ext cx="3090862" cy="20451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0" y="1600200"/>
            <a:ext cx="5029200" cy="5181600"/>
          </a:xfrm>
        </p:spPr>
        <p:txBody>
          <a:bodyPr>
            <a:normAutofit fontScale="55000" lnSpcReduction="20000"/>
          </a:bodyPr>
          <a:lstStyle/>
          <a:p>
            <a:pPr lvl="0"/>
            <a:r>
              <a:rPr lang="mn-MN" dirty="0"/>
              <a:t>Малайз</a:t>
            </a:r>
            <a:r>
              <a:rPr lang="en-US" dirty="0"/>
              <a:t> (</a:t>
            </a:r>
            <a:r>
              <a:rPr lang="en-US" dirty="0" smtClean="0"/>
              <a:t>Malaysia)</a:t>
            </a:r>
          </a:p>
          <a:p>
            <a:pPr lvl="0"/>
            <a:endParaRPr lang="en-US" dirty="0"/>
          </a:p>
          <a:p>
            <a:pPr marL="0" lvl="0" indent="0" algn="just">
              <a:buNone/>
            </a:pPr>
            <a:r>
              <a:rPr lang="mn-MN" dirty="0" smtClean="0"/>
              <a:t>2015 </a:t>
            </a:r>
            <a:r>
              <a:rPr lang="mn-MN" dirty="0"/>
              <a:t>оны дэлхийн аялал жуулчлалын өрсөлдөх чадварын үзүүлэлтээр Малайз нь дэлхийд 25-р байранд Ази, Номхон далайн бүс нутагтаа 7-р байранд </a:t>
            </a:r>
            <a:r>
              <a:rPr lang="mn-MN" dirty="0" smtClean="0"/>
              <a:t>эрэмбэлэгдсэн байна.</a:t>
            </a:r>
            <a:endParaRPr lang="en-US" dirty="0" smtClean="0"/>
          </a:p>
          <a:p>
            <a:pPr marL="0" lvl="0" indent="0">
              <a:buNone/>
            </a:pPr>
            <a:endParaRPr lang="en-US" dirty="0"/>
          </a:p>
          <a:p>
            <a:pPr marL="0" lvl="0" indent="0" algn="just">
              <a:buNone/>
            </a:pPr>
            <a:r>
              <a:rPr lang="mn-MN" dirty="0" smtClean="0"/>
              <a:t>Малайз </a:t>
            </a:r>
            <a:r>
              <a:rPr lang="mn-MN" dirty="0"/>
              <a:t>нь байгалийн болон түүх, соёлын өвөрмөц онцлогоороо олон улсын жуулчдыг татдаг Зүүн Өмнөд Азийн улс билээ. </a:t>
            </a:r>
            <a:r>
              <a:rPr lang="mn-MN" dirty="0" smtClean="0"/>
              <a:t>Малайз </a:t>
            </a:r>
            <a:r>
              <a:rPr lang="mn-MN" dirty="0"/>
              <a:t>нь аялал жуулчлалын олон улсын зах зээлд хэд хэдэн сонирхолтой кампанит </a:t>
            </a:r>
            <a:r>
              <a:rPr lang="mn-MN" dirty="0" smtClean="0"/>
              <a:t>ажлууд </a:t>
            </a:r>
            <a:r>
              <a:rPr lang="en-US" dirty="0" smtClean="0"/>
              <a:t>(</a:t>
            </a:r>
            <a:r>
              <a:rPr lang="en-US" dirty="0"/>
              <a:t>Visit Malaysia Year, Malaysia-Truly Asia)</a:t>
            </a:r>
            <a:r>
              <a:rPr lang="mn-MN" dirty="0"/>
              <a:t> зохиож, жил бүр ирдэг жуулчдын тоо нэмэгдсээр байна. </a:t>
            </a:r>
            <a:r>
              <a:rPr lang="mn-MN" dirty="0" smtClean="0"/>
              <a:t>Одоогоор Хон Конгоос аялан ирэх </a:t>
            </a:r>
            <a:r>
              <a:rPr lang="mn-MN" dirty="0"/>
              <a:t>жуулчид тооны хувьд </a:t>
            </a:r>
            <a:r>
              <a:rPr lang="mn-MN" dirty="0" smtClean="0"/>
              <a:t>тийм ч их биш боловч цаашид өсөн нэмэгдэх хандлагатай байна</a:t>
            </a:r>
            <a:r>
              <a:rPr lang="mn-MN" dirty="0"/>
              <a:t>. 2014 онд </a:t>
            </a:r>
            <a:r>
              <a:rPr lang="mn-MN" dirty="0" smtClean="0"/>
              <a:t>Хон Конгоос ойролцоогоор 25,7 сая жуулчин иржээ. Малайз </a:t>
            </a:r>
            <a:r>
              <a:rPr lang="mn-MN" dirty="0"/>
              <a:t>нь </a:t>
            </a:r>
            <a:r>
              <a:rPr lang="mn-MN" dirty="0" smtClean="0"/>
              <a:t>тусгайлан </a:t>
            </a:r>
            <a:r>
              <a:rPr lang="mn-MN" dirty="0"/>
              <a:t>хийх аяллууд, үзмэрүүд болон тээврийн хувьд сайн холбогдсон тул </a:t>
            </a:r>
            <a:r>
              <a:rPr lang="mn-MN" dirty="0" smtClean="0"/>
              <a:t>Хон Конгийн </a:t>
            </a:r>
            <a:r>
              <a:rPr lang="mn-MN" dirty="0"/>
              <a:t>жуулчдын аялах хамгийн </a:t>
            </a:r>
            <a:r>
              <a:rPr lang="mn-MN" dirty="0" smtClean="0"/>
              <a:t>нэг  </a:t>
            </a:r>
            <a:r>
              <a:rPr lang="mn-MN" dirty="0"/>
              <a:t>өрсөлдөгч байх болно.</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25</a:t>
            </a:r>
            <a:endParaRPr lang="en-US" dirty="0" smtClean="0"/>
          </a:p>
        </p:txBody>
      </p:sp>
      <p:pic>
        <p:nvPicPr>
          <p:cNvPr id="10242" name="Picture 2" descr="http://ctp.a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981200"/>
            <a:ext cx="3128978" cy="21641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holidayworks.in/wp-content/uploads/2014/10/Kuala-Lumpu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1300" y="4343400"/>
            <a:ext cx="3141678" cy="19635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457200" y="1600200"/>
            <a:ext cx="4572000" cy="4525963"/>
          </a:xfrm>
        </p:spPr>
        <p:txBody>
          <a:bodyPr>
            <a:normAutofit fontScale="55000" lnSpcReduction="20000"/>
          </a:bodyPr>
          <a:lstStyle/>
          <a:p>
            <a:pPr lvl="0"/>
            <a:r>
              <a:rPr lang="mn-MN" dirty="0"/>
              <a:t>Индонез</a:t>
            </a:r>
            <a:r>
              <a:rPr lang="en-US" dirty="0"/>
              <a:t> (</a:t>
            </a:r>
            <a:r>
              <a:rPr lang="en-US" dirty="0" smtClean="0"/>
              <a:t>Indonesia)</a:t>
            </a:r>
          </a:p>
          <a:p>
            <a:pPr lvl="0"/>
            <a:endParaRPr lang="en-US" dirty="0"/>
          </a:p>
          <a:p>
            <a:pPr marL="0" lvl="0" indent="0" algn="just">
              <a:buNone/>
            </a:pPr>
            <a:r>
              <a:rPr lang="mn-MN" dirty="0" smtClean="0"/>
              <a:t>2015 </a:t>
            </a:r>
            <a:r>
              <a:rPr lang="mn-MN" dirty="0"/>
              <a:t>оны дэлхийн аялал жуулчлалын өрсөлдөх чадварын үзүүлэлтээр Индонез нь дэлхийд 50-р байранд Ази, Номхон далайн бүс нутагтаа 11-р байранд </a:t>
            </a:r>
            <a:r>
              <a:rPr lang="mn-MN" dirty="0" smtClean="0"/>
              <a:t>эрэмбэлэгдсэн </a:t>
            </a:r>
            <a:r>
              <a:rPr lang="mn-MN" dirty="0"/>
              <a:t>байна.Индонез нь хүн амын тоо, газар нутгийн хэмжээгээрээ Зүүн Өмнөд Азид томд тооцогдох бөгөөд аялал жуулчлалын хүчин чадал, бололцоо жилээс жилд нэмэгдсээр байгаа юм. 2014 оны байдлаар </a:t>
            </a:r>
            <a:r>
              <a:rPr lang="mn-MN" dirty="0" smtClean="0"/>
              <a:t>Индонез </a:t>
            </a:r>
            <a:r>
              <a:rPr lang="mn-MN" dirty="0"/>
              <a:t>улсад жилдээ 9 сая гаруй жуулчин аялсан бөгөөд жуулчдын гуравны нэг нь Балид жуулчилсан байна. </a:t>
            </a:r>
            <a:r>
              <a:rPr lang="mn-MN" dirty="0" smtClean="0"/>
              <a:t>Гонг Конгийн жуулчдын </a:t>
            </a:r>
            <a:r>
              <a:rPr lang="mn-MN" dirty="0"/>
              <a:t>хувьд Индонез нь шууд нислэгтэй тул аялан очиход хялбар, ойрхон бөгөөд байгалийн үзэсгэлэнтэй байдал, жуулчдын үйлчилгээгээр аяллын топ газруудын нэг хэвээр байх болно.</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26</a:t>
            </a:r>
            <a:endParaRPr lang="en-US" dirty="0" smtClean="0"/>
          </a:p>
        </p:txBody>
      </p:sp>
      <p:pic>
        <p:nvPicPr>
          <p:cNvPr id="11266" name="Picture 2" descr="http://asiapacific.anu.edu.au/blogs/indonesiaproject/files/2012/10/Indonesia_orthographic_projection.svg_.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42780" y="1752600"/>
            <a:ext cx="3485294" cy="1981199"/>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it.wallpaperswiki.org/wp-content/uploads/2012/10/Hindu-Temple-Indones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2780" y="3886200"/>
            <a:ext cx="3485294" cy="26139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457200" y="1600200"/>
            <a:ext cx="4572000" cy="4525963"/>
          </a:xfrm>
        </p:spPr>
        <p:txBody>
          <a:bodyPr>
            <a:normAutofit fontScale="62500" lnSpcReduction="20000"/>
          </a:bodyPr>
          <a:lstStyle/>
          <a:p>
            <a:pPr lvl="0"/>
            <a:r>
              <a:rPr lang="mn-MN" dirty="0"/>
              <a:t>Канад</a:t>
            </a:r>
            <a:r>
              <a:rPr lang="en-US" dirty="0"/>
              <a:t> (</a:t>
            </a:r>
            <a:r>
              <a:rPr lang="en-US" dirty="0" smtClean="0"/>
              <a:t>Canada)</a:t>
            </a:r>
          </a:p>
          <a:p>
            <a:pPr lvl="0"/>
            <a:endParaRPr lang="en-US" dirty="0"/>
          </a:p>
          <a:p>
            <a:pPr marL="0" lvl="0" indent="0" algn="just">
              <a:buNone/>
            </a:pPr>
            <a:r>
              <a:rPr lang="mn-MN" dirty="0" smtClean="0"/>
              <a:t>2015 </a:t>
            </a:r>
            <a:r>
              <a:rPr lang="mn-MN" dirty="0"/>
              <a:t>оны дэлхийн аялал жуулчлалын өрсөлдөх чадварын үзүүлэлтээр Канад нь дэлхийд 10-р байранд Америк, Карибын тэнгисийн бүс нутагтаа АНУ-ын дараа 2-р байранд эрэмблэгдсэн </a:t>
            </a:r>
            <a:r>
              <a:rPr lang="mn-MN" dirty="0" smtClean="0"/>
              <a:t>байна.</a:t>
            </a:r>
            <a:endParaRPr lang="en-US" dirty="0" smtClean="0"/>
          </a:p>
          <a:p>
            <a:pPr marL="0" lvl="0" indent="0" algn="just">
              <a:buNone/>
            </a:pPr>
            <a:r>
              <a:rPr lang="mn-MN" dirty="0" smtClean="0"/>
              <a:t>Газар </a:t>
            </a:r>
            <a:r>
              <a:rPr lang="mn-MN" dirty="0"/>
              <a:t>нутгийн хувьд том улсуудын нэг болох Канад нь аялал жуулчлал өндөр хөгжсөн улс юм. Их Британийн нөлөөлөл, англи хэл соёл нь түгээмэл байдаг зэрэг олон шалтгаанаар Канад нь </a:t>
            </a:r>
            <a:r>
              <a:rPr lang="mn-MN" dirty="0" smtClean="0"/>
              <a:t>Гонг Конгтой нягт </a:t>
            </a:r>
            <a:r>
              <a:rPr lang="mn-MN" dirty="0"/>
              <a:t>холбогддог байна.</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27</a:t>
            </a:r>
            <a:endParaRPr lang="en-US" dirty="0" smtClean="0"/>
          </a:p>
        </p:txBody>
      </p:sp>
      <p:pic>
        <p:nvPicPr>
          <p:cNvPr id="6146" name="Picture 2" descr="http://www.y-axis.com/news/wp-content/uploads/2014/10/canadian-flag.jpg"/>
          <p:cNvPicPr>
            <a:picLocks noChangeAspect="1" noChangeArrowheads="1"/>
          </p:cNvPicPr>
          <p:nvPr/>
        </p:nvPicPr>
        <p:blipFill>
          <a:blip r:embed="rId2" cstate="print"/>
          <a:srcRect/>
          <a:stretch>
            <a:fillRect/>
          </a:stretch>
        </p:blipFill>
        <p:spPr bwMode="auto">
          <a:xfrm>
            <a:off x="5181600" y="1858340"/>
            <a:ext cx="3736975" cy="1875460"/>
          </a:xfrm>
          <a:prstGeom prst="rect">
            <a:avLst/>
          </a:prstGeom>
          <a:noFill/>
        </p:spPr>
      </p:pic>
      <p:pic>
        <p:nvPicPr>
          <p:cNvPr id="6150" name="Picture 6" descr="http://www.ctvnews.ca/polopoly_fs/1.1230827.1365555121!/httpImage/image.jpg_gen/derivatives/landscape_620/image.jpg"/>
          <p:cNvPicPr>
            <a:picLocks noChangeAspect="1" noChangeArrowheads="1"/>
          </p:cNvPicPr>
          <p:nvPr/>
        </p:nvPicPr>
        <p:blipFill>
          <a:blip r:embed="rId3"/>
          <a:srcRect/>
          <a:stretch>
            <a:fillRect/>
          </a:stretch>
        </p:blipFill>
        <p:spPr bwMode="auto">
          <a:xfrm>
            <a:off x="5181600" y="3886201"/>
            <a:ext cx="3733800" cy="210176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Өрсөлдөгчид</a:t>
            </a:r>
            <a:endParaRPr lang="en-US" dirty="0"/>
          </a:p>
        </p:txBody>
      </p:sp>
      <p:sp>
        <p:nvSpPr>
          <p:cNvPr id="3" name="Content Placeholder 2"/>
          <p:cNvSpPr>
            <a:spLocks noGrp="1"/>
          </p:cNvSpPr>
          <p:nvPr>
            <p:ph idx="1"/>
          </p:nvPr>
        </p:nvSpPr>
        <p:spPr>
          <a:xfrm>
            <a:off x="457200" y="1600200"/>
            <a:ext cx="4572000" cy="4525963"/>
          </a:xfrm>
        </p:spPr>
        <p:txBody>
          <a:bodyPr>
            <a:normAutofit fontScale="55000" lnSpcReduction="20000"/>
          </a:bodyPr>
          <a:lstStyle/>
          <a:p>
            <a:pPr lvl="0"/>
            <a:r>
              <a:rPr lang="mn-MN" dirty="0"/>
              <a:t>Австрали</a:t>
            </a:r>
            <a:r>
              <a:rPr lang="en-US" dirty="0"/>
              <a:t> (</a:t>
            </a:r>
            <a:r>
              <a:rPr lang="en-US" dirty="0" smtClean="0"/>
              <a:t>Australia)</a:t>
            </a:r>
          </a:p>
          <a:p>
            <a:pPr lvl="0"/>
            <a:endParaRPr lang="en-US" dirty="0"/>
          </a:p>
          <a:p>
            <a:pPr marL="0" lvl="0" indent="0" algn="just">
              <a:buNone/>
            </a:pPr>
            <a:r>
              <a:rPr lang="mn-MN" dirty="0" smtClean="0"/>
              <a:t>2015 </a:t>
            </a:r>
            <a:r>
              <a:rPr lang="mn-MN" dirty="0"/>
              <a:t>оны дэлхийн аялал жуулчлалын өрсөлдөх чадварын үзүүлэлтээр Австрали нь дэлхийд 7-р байранд Ази, Номхон далайн бүс нутагтаа 1-р байранд </a:t>
            </a:r>
            <a:r>
              <a:rPr lang="mn-MN" dirty="0" smtClean="0"/>
              <a:t>эрэмбэлэгдсэн </a:t>
            </a:r>
            <a:r>
              <a:rPr lang="mn-MN" dirty="0"/>
              <a:t>байна. Нэг жилд 6 саяас илүү жуулчин хүлээн авдаг Австралийн хувьд сингапурын жуулчин нь хамгийн таатай жуулчны тоонд зүй ёсоор ордог байна. Одоогоор </a:t>
            </a:r>
            <a:r>
              <a:rPr lang="mn-MN" dirty="0" smtClean="0"/>
              <a:t>Гонг Конгоос </a:t>
            </a:r>
            <a:r>
              <a:rPr lang="mn-MN" dirty="0"/>
              <a:t>жилдээ 180 гаруй мянган жуулчин Австралид аялж топ арван улсын есд багтаж байгаа ч Австралийн аялал жуулчлалын компаниудын шинэ бүтээгдэхүүн, аяллын чанар, аюулгүй байдал зэрэг олон үзүүлэлтээр энэ тоо цаашид түргэн өсөх магадлалтай юм.</a:t>
            </a:r>
            <a:endParaRPr lang="en-US" dirty="0"/>
          </a:p>
          <a:p>
            <a:pPr>
              <a:buNone/>
            </a:pP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28</a:t>
            </a:r>
            <a:endParaRPr lang="en-US" dirty="0" smtClean="0"/>
          </a:p>
        </p:txBody>
      </p:sp>
      <p:pic>
        <p:nvPicPr>
          <p:cNvPr id="5126" name="Picture 6" descr="https://gaytravel-destinations.s3.amazonaws.com/32598/uluru-australia__large.jpg"/>
          <p:cNvPicPr>
            <a:picLocks noChangeAspect="1" noChangeArrowheads="1"/>
          </p:cNvPicPr>
          <p:nvPr/>
        </p:nvPicPr>
        <p:blipFill>
          <a:blip r:embed="rId2" cstate="print"/>
          <a:srcRect/>
          <a:stretch>
            <a:fillRect/>
          </a:stretch>
        </p:blipFill>
        <p:spPr bwMode="auto">
          <a:xfrm>
            <a:off x="5105400" y="4267200"/>
            <a:ext cx="3657600" cy="2284781"/>
          </a:xfrm>
          <a:prstGeom prst="rect">
            <a:avLst/>
          </a:prstGeom>
          <a:noFill/>
        </p:spPr>
      </p:pic>
      <p:pic>
        <p:nvPicPr>
          <p:cNvPr id="5128" name="Picture 8" descr="https://upload.wikimedia.org/wikipedia/commons/4/40/Sydney_Opera_House_Close_up_HDR_Sydney_Australia.jpg"/>
          <p:cNvPicPr>
            <a:picLocks noChangeAspect="1" noChangeArrowheads="1"/>
          </p:cNvPicPr>
          <p:nvPr/>
        </p:nvPicPr>
        <p:blipFill>
          <a:blip r:embed="rId3" cstate="print"/>
          <a:srcRect/>
          <a:stretch>
            <a:fillRect/>
          </a:stretch>
        </p:blipFill>
        <p:spPr bwMode="auto">
          <a:xfrm>
            <a:off x="5105400" y="1752600"/>
            <a:ext cx="3657600" cy="24237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Өмнөх үг</a:t>
            </a:r>
            <a:endParaRPr lang="en-US" dirty="0"/>
          </a:p>
        </p:txBody>
      </p:sp>
      <p:sp>
        <p:nvSpPr>
          <p:cNvPr id="3" name="Content Placeholder 2"/>
          <p:cNvSpPr>
            <a:spLocks noGrp="1"/>
          </p:cNvSpPr>
          <p:nvPr>
            <p:ph idx="1"/>
          </p:nvPr>
        </p:nvSpPr>
        <p:spPr>
          <a:xfrm>
            <a:off x="457200" y="1600200"/>
            <a:ext cx="8229600" cy="4648200"/>
          </a:xfrm>
        </p:spPr>
        <p:txBody>
          <a:bodyPr>
            <a:normAutofit fontScale="47500" lnSpcReduction="20000"/>
          </a:bodyPr>
          <a:lstStyle/>
          <a:p>
            <a:pPr algn="just"/>
            <a:r>
              <a:rPr lang="mn-MN" dirty="0"/>
              <a:t>Монголыг зорьсон жуулчдын 92 орчим хувь нь дайрч өнгөрдөг Улаанбаатар хот 2020 он гэхэд 2 сая гадаадын жуулчин хүлээн авах зорилт дэвшүүлэн, олон талт арга хэмжээнүүдийг төлөвлөн ажиллаж байна. Энэ зорилтыг хэрэгжүүлэхийн тулд олон улсын аялал жуулчлалын гол зах зээлийг Улаанбаатар хот руу татах, зах зээлийн голлох болон “таатай жуулчин” бүрдүүлдэг шинэ зах зээлийг судлан тэдэнд хүрэх бүтээгдэхүүн, үйлчилгээг шинээр хөгжүүлэх нь чухал байна.</a:t>
            </a:r>
            <a:endParaRPr lang="en-US" dirty="0"/>
          </a:p>
          <a:p>
            <a:pPr algn="just"/>
            <a:r>
              <a:rPr lang="mn-MN" dirty="0"/>
              <a:t>Монгол улс дэлхийн аялал жуулчлалын өрсөлдөх чадварын индексийн үзүүлэлтээр 2015 онд дэлхийд 99, Ази, Номхон далайн бүсэд 18-д бичигдсэн байна. Өөр нэгэн сонирхолтой судалгааг </a:t>
            </a:r>
            <a:r>
              <a:rPr lang="en-US" dirty="0"/>
              <a:t>Bloom Consulting </a:t>
            </a:r>
            <a:r>
              <a:rPr lang="mn-MN" dirty="0"/>
              <a:t>байгууллагаас хийжээ. Уг судалгаагаар дэлхийн улс, орнуудын брэндийн эрэмблэлийг аялал жуулчлалын эдийн засгийн үзүүлэлтүүд, онлайн хайлтын байдал, тухайн улс-брэндийн </a:t>
            </a:r>
            <a:r>
              <a:rPr lang="mn-MN" dirty="0" smtClean="0"/>
              <a:t>стратегийн </a:t>
            </a:r>
            <a:r>
              <a:rPr lang="mn-MN" dirty="0"/>
              <a:t>үнэлгээ болон тухайн улсын аялал жуулчлалын онлайн мэдээллийн үнэлгээ гэсэн дөрвөн үзүүлэлтээр дүгнэж байр эзлүүлсэн байна. Монгол улс нь Ази, Номхон далайн 44 улсаас 38-д </a:t>
            </a:r>
            <a:r>
              <a:rPr lang="mn-MN" dirty="0" smtClean="0"/>
              <a:t>эрэмбэлэгдэн </a:t>
            </a:r>
            <a:r>
              <a:rPr lang="mn-MN" dirty="0"/>
              <a:t>“ВВ” буюу “сайн” гэсэн ангилалд багтжээ.</a:t>
            </a:r>
            <a:endParaRPr lang="en-US" dirty="0"/>
          </a:p>
          <a:p>
            <a:pPr algn="just"/>
            <a:r>
              <a:rPr lang="mn-MN" dirty="0"/>
              <a:t>Энэхүү судалгаанд хамарсан </a:t>
            </a:r>
            <a:r>
              <a:rPr lang="mn-MN" dirty="0" smtClean="0"/>
              <a:t>Гонг Конгийн </a:t>
            </a:r>
            <a:r>
              <a:rPr lang="mn-MN" dirty="0"/>
              <a:t>жуулчдын зах зээл нь Монголын аялал жуулчлалд шинэ бөгөөд цаашид өсөн нэмэгдэх бүрэн боломжтой юм. Судалгааг “Аялал Жуулчлалын Боловсрол, Сургалт, Судалгааны Төв”-өөс 2015 оны 7-8 саруудад гүйцэтгэсэн болно. Аялал жуулчлалын зах зээлийн судалгааг </a:t>
            </a:r>
            <a:r>
              <a:rPr lang="mn-MN" dirty="0" smtClean="0"/>
              <a:t>доорх </a:t>
            </a:r>
            <a:r>
              <a:rPr lang="mn-MN" dirty="0"/>
              <a:t>арга зүйгээр гүйцэтгэв. Үүнд:</a:t>
            </a:r>
            <a:endParaRPr lang="en-US" dirty="0"/>
          </a:p>
          <a:p>
            <a:pPr lvl="0" algn="just">
              <a:buFont typeface="Wingdings" pitchFamily="2" charset="2"/>
              <a:buChar char="ü"/>
            </a:pPr>
            <a:r>
              <a:rPr lang="mn-MN" dirty="0" smtClean="0"/>
              <a:t>Гонг Конг-д </a:t>
            </a:r>
            <a:r>
              <a:rPr lang="mn-MN" dirty="0"/>
              <a:t>судлаач нараас томилолтоор ажиллаж, </a:t>
            </a:r>
            <a:r>
              <a:rPr lang="mn-MN" dirty="0" smtClean="0"/>
              <a:t>Гонг Конгийн зарим </a:t>
            </a:r>
            <a:r>
              <a:rPr lang="mn-MN" dirty="0"/>
              <a:t>их, дээд сургуулиуд болон аялал жуулчлалын компаниудаас судалгаа </a:t>
            </a:r>
            <a:r>
              <a:rPr lang="mn-MN" dirty="0" smtClean="0"/>
              <a:t>авсан,</a:t>
            </a:r>
          </a:p>
          <a:p>
            <a:pPr lvl="0" algn="just">
              <a:buFont typeface="Wingdings" pitchFamily="2" charset="2"/>
              <a:buChar char="ü"/>
            </a:pPr>
            <a:r>
              <a:rPr lang="mn-MN" dirty="0" smtClean="0"/>
              <a:t>Мэдээллийн </a:t>
            </a:r>
            <a:r>
              <a:rPr lang="mn-MN" dirty="0"/>
              <a:t>анхдагч болон интернетийн эх үүсвэрийн судалгаа, шинжилгээ </a:t>
            </a:r>
            <a:r>
              <a:rPr lang="mn-MN" dirty="0" smtClean="0"/>
              <a:t>болон</a:t>
            </a:r>
          </a:p>
          <a:p>
            <a:pPr lvl="0" algn="just">
              <a:buFont typeface="Wingdings" pitchFamily="2" charset="2"/>
              <a:buChar char="ü"/>
            </a:pPr>
            <a:r>
              <a:rPr lang="mn-MN" dirty="0" smtClean="0"/>
              <a:t>Монголын </a:t>
            </a:r>
            <a:r>
              <a:rPr lang="mn-MN" dirty="0"/>
              <a:t>аялал жуулчлалын төр, хувийн хэвшлийн байгууллагуудад холбогдох ярилцлага явуулах зэрэг болно.</a:t>
            </a:r>
            <a:endParaRPr lang="en-US" dirty="0"/>
          </a:p>
          <a:p>
            <a:pPr>
              <a:buNone/>
            </a:pPr>
            <a:endParaRPr lang="en-US" dirty="0" smtClean="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a:t>
            </a:r>
            <a:endParaRPr lang="en-US" dirty="0" smtClean="0"/>
          </a:p>
        </p:txBody>
      </p:sp>
      <p:sp>
        <p:nvSpPr>
          <p:cNvPr id="6" name="Rectangle 5"/>
          <p:cNvSpPr/>
          <p:nvPr/>
        </p:nvSpPr>
        <p:spPr>
          <a:xfrm>
            <a:off x="3962400" y="6400800"/>
            <a:ext cx="4572000" cy="261610"/>
          </a:xfrm>
          <a:prstGeom prst="rect">
            <a:avLst/>
          </a:prstGeom>
        </p:spPr>
        <p:txBody>
          <a:bodyPr>
            <a:spAutoFit/>
          </a:bodyPr>
          <a:lstStyle/>
          <a:p>
            <a:pPr>
              <a:buNone/>
            </a:pPr>
            <a:r>
              <a:rPr lang="en-US" sz="1100" dirty="0" smtClean="0"/>
              <a:t>Bloom Consulting. Country Brand Ranking. 2014/2015 Tourism Edition.</a:t>
            </a:r>
            <a:endParaRPr lang="en-US" sz="11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Зөвлөмж</a:t>
            </a:r>
            <a:endParaRPr lang="en-US" dirty="0"/>
          </a:p>
        </p:txBody>
      </p:sp>
      <p:sp>
        <p:nvSpPr>
          <p:cNvPr id="3" name="Content Placeholder 2"/>
          <p:cNvSpPr>
            <a:spLocks noGrp="1"/>
          </p:cNvSpPr>
          <p:nvPr>
            <p:ph idx="1"/>
          </p:nvPr>
        </p:nvSpPr>
        <p:spPr/>
        <p:txBody>
          <a:bodyPr>
            <a:normAutofit fontScale="70000" lnSpcReduction="20000"/>
          </a:bodyPr>
          <a:lstStyle/>
          <a:p>
            <a:pPr lvl="0" algn="just"/>
            <a:r>
              <a:rPr lang="mn-MN" dirty="0"/>
              <a:t>Иргэд 14 хоногийн хугацаанд харилцан визгүй зорчих нөхцөл болон </a:t>
            </a:r>
            <a:r>
              <a:rPr lang="mn-MN" dirty="0" smtClean="0"/>
              <a:t>УБ-Гонг Конгийн </a:t>
            </a:r>
            <a:r>
              <a:rPr lang="mn-MN" dirty="0"/>
              <a:t>байнгын шууд нислэгтэй байгаа нь цаашид </a:t>
            </a:r>
            <a:r>
              <a:rPr lang="mn-MN" dirty="0" smtClean="0"/>
              <a:t>Гонг Конгийн жуулчдыг </a:t>
            </a:r>
            <a:r>
              <a:rPr lang="mn-MN" dirty="0"/>
              <a:t>Монголд аялан жуулчлал үндсэн нөхцөл болж байна. Иймд Монголын тур операторууд нь МИАТ компанитай хамтран маркетингийн кампанит ажлыг </a:t>
            </a:r>
            <a:r>
              <a:rPr lang="mn-MN" dirty="0" smtClean="0"/>
              <a:t>Гонг Конгд жил </a:t>
            </a:r>
            <a:r>
              <a:rPr lang="mn-MN" dirty="0"/>
              <a:t>бүр зохион байгуулах шаардлагатай</a:t>
            </a:r>
            <a:r>
              <a:rPr lang="mn-MN" dirty="0" smtClean="0"/>
              <a:t>.</a:t>
            </a:r>
            <a:endParaRPr lang="en-US" dirty="0" smtClean="0"/>
          </a:p>
          <a:p>
            <a:pPr algn="just"/>
            <a:r>
              <a:rPr lang="mn-MN" dirty="0" smtClean="0"/>
              <a:t>Гонг Конгийн жуулчин </a:t>
            </a:r>
            <a:r>
              <a:rPr lang="mn-MN" dirty="0"/>
              <a:t>орлоготой, соёлтой, урлаг, спортыг </a:t>
            </a:r>
            <a:r>
              <a:rPr lang="en-US" dirty="0"/>
              <a:t>(</a:t>
            </a:r>
            <a:r>
              <a:rPr lang="mn-MN" dirty="0"/>
              <a:t>ялангуяа хятадын болон английн уламжлалт</a:t>
            </a:r>
            <a:r>
              <a:rPr lang="en-US" dirty="0"/>
              <a:t>) </a:t>
            </a:r>
            <a:r>
              <a:rPr lang="mn-MN" dirty="0"/>
              <a:t>сонирхдог бөгөөд </a:t>
            </a:r>
            <a:r>
              <a:rPr lang="mn-MN" dirty="0" smtClean="0"/>
              <a:t>дийлэнх олонх </a:t>
            </a:r>
            <a:r>
              <a:rPr lang="mn-MN" dirty="0"/>
              <a:t>нь англи хэлийг сайн эзэмшсэн тул Монголын тур операторуудын уламжлалт болон тусгайлсан хөтөлбөр, аяллын бүтээгдэхүүн </a:t>
            </a:r>
            <a:r>
              <a:rPr lang="mn-MN" dirty="0" smtClean="0"/>
              <a:t>Гонг Конгийн зах </a:t>
            </a:r>
            <a:r>
              <a:rPr lang="mn-MN" dirty="0"/>
              <a:t>зээлд хүрэх, жуулчдыг татахад түвэггүй байх үндэстэй. </a:t>
            </a:r>
            <a:r>
              <a:rPr lang="mn-MN" dirty="0" smtClean="0"/>
              <a:t>Гонг Конгийн амралт</a:t>
            </a:r>
            <a:r>
              <a:rPr lang="mn-MN" dirty="0"/>
              <a:t>, чөлөөт цагийн зорилготой жуулчдад тохиромжтой байж болох зарим </a:t>
            </a:r>
            <a:r>
              <a:rPr lang="mn-MN" dirty="0" smtClean="0"/>
              <a:t>жишиг</a:t>
            </a:r>
            <a:r>
              <a:rPr lang="en-US" dirty="0" smtClean="0"/>
              <a:t> </a:t>
            </a:r>
            <a:r>
              <a:rPr lang="mn-MN" dirty="0" smtClean="0"/>
              <a:t>аяллуудаас доорх </a:t>
            </a:r>
            <a:r>
              <a:rPr lang="mn-MN" dirty="0"/>
              <a:t>хүснэгтэнд үзүүлэв.</a:t>
            </a:r>
            <a:endParaRPr lang="en-US" dirty="0"/>
          </a:p>
          <a:p>
            <a:pPr lvl="0"/>
            <a:endParaRPr lang="en-US" dirty="0"/>
          </a:p>
          <a:p>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29</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Зөвлөмж</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30</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3816808692"/>
              </p:ext>
            </p:extLst>
          </p:nvPr>
        </p:nvGraphicFramePr>
        <p:xfrm>
          <a:off x="380998" y="1752600"/>
          <a:ext cx="8382004" cy="4698834"/>
        </p:xfrm>
        <a:graphic>
          <a:graphicData uri="http://schemas.openxmlformats.org/drawingml/2006/table">
            <a:tbl>
              <a:tblPr/>
              <a:tblGrid>
                <a:gridCol w="2095501"/>
                <a:gridCol w="2095501"/>
                <a:gridCol w="2095501"/>
                <a:gridCol w="2095501"/>
              </a:tblGrid>
              <a:tr h="264756">
                <a:tc>
                  <a:txBody>
                    <a:bodyPr/>
                    <a:lstStyle/>
                    <a:p>
                      <a:pPr marL="0" marR="0" algn="ctr">
                        <a:lnSpc>
                          <a:spcPct val="115000"/>
                        </a:lnSpc>
                        <a:spcBef>
                          <a:spcPts val="0"/>
                        </a:spcBef>
                        <a:spcAft>
                          <a:spcPts val="0"/>
                        </a:spcAft>
                      </a:pPr>
                      <a:r>
                        <a:rPr lang="mn-MN" sz="1100" b="1" dirty="0">
                          <a:solidFill>
                            <a:schemeClr val="bg1"/>
                          </a:solidFill>
                          <a:latin typeface="+mn-lt"/>
                          <a:ea typeface="Calibri"/>
                          <a:cs typeface="Times New Roman"/>
                        </a:rPr>
                        <a:t>Аяллын газрууд</a:t>
                      </a:r>
                      <a:endParaRPr lang="en-US" sz="1100" b="1" dirty="0">
                        <a:solidFill>
                          <a:schemeClr val="bg1"/>
                        </a:solidFill>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mn-MN" sz="1100" b="1" dirty="0">
                          <a:solidFill>
                            <a:schemeClr val="bg1"/>
                          </a:solidFill>
                          <a:latin typeface="+mn-lt"/>
                          <a:ea typeface="Calibri"/>
                          <a:cs typeface="Times New Roman"/>
                        </a:rPr>
                        <a:t>Аяллын гол бүтээгдэхүүн</a:t>
                      </a:r>
                      <a:endParaRPr lang="en-US" sz="1100" b="1" dirty="0">
                        <a:solidFill>
                          <a:schemeClr val="bg1"/>
                        </a:solidFill>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mn-MN" sz="1100" b="1" dirty="0">
                          <a:solidFill>
                            <a:schemeClr val="bg1"/>
                          </a:solidFill>
                          <a:latin typeface="+mn-lt"/>
                          <a:ea typeface="Calibri"/>
                          <a:cs typeface="Times New Roman"/>
                        </a:rPr>
                        <a:t>Аяллын хоног</a:t>
                      </a:r>
                      <a:endParaRPr lang="en-US" sz="1100" b="1" dirty="0">
                        <a:solidFill>
                          <a:schemeClr val="bg1"/>
                        </a:solidFill>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mn-MN" sz="1100" b="1" dirty="0">
                          <a:solidFill>
                            <a:schemeClr val="bg1"/>
                          </a:solidFill>
                          <a:latin typeface="+mn-lt"/>
                          <a:ea typeface="Calibri"/>
                          <a:cs typeface="Times New Roman"/>
                        </a:rPr>
                        <a:t>Зорилтот зах зээл</a:t>
                      </a:r>
                      <a:endParaRPr lang="en-US" sz="1100" b="1" dirty="0">
                        <a:solidFill>
                          <a:schemeClr val="bg1"/>
                        </a:solidFill>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183044">
                <a:tc>
                  <a:txBody>
                    <a:bodyPr/>
                    <a:lstStyle/>
                    <a:p>
                      <a:pPr marL="342900" marR="0" lvl="0" indent="-342900" algn="just">
                        <a:lnSpc>
                          <a:spcPct val="115000"/>
                        </a:lnSpc>
                        <a:spcBef>
                          <a:spcPts val="0"/>
                        </a:spcBef>
                        <a:spcAft>
                          <a:spcPts val="0"/>
                        </a:spcAft>
                        <a:buFont typeface="+mj-lt"/>
                        <a:buNone/>
                      </a:pPr>
                      <a:r>
                        <a:rPr lang="mn-MN" sz="1100" dirty="0" smtClean="0">
                          <a:latin typeface="+mn-lt"/>
                          <a:ea typeface="Calibri"/>
                          <a:cs typeface="Times New Roman"/>
                        </a:rPr>
                        <a:t>1. Улаанбаатар </a:t>
                      </a:r>
                      <a:r>
                        <a:rPr lang="mn-MN" sz="1100" dirty="0">
                          <a:latin typeface="+mn-lt"/>
                          <a:ea typeface="Calibri"/>
                          <a:cs typeface="Times New Roman"/>
                        </a:rPr>
                        <a:t>хот орчим</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Хоттой танилцах аялал</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Гандан хийд</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Цонжин болдог</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ҮАДБЧ буюу Түмэн Эх чуулгын тоглолт</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УИД</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Баяр наадам</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Урлаг, спортын арга хэмжээ</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Нийгмийн болон байгаль хамгааллын арга хэмжээ</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just">
                        <a:lnSpc>
                          <a:spcPct val="115000"/>
                        </a:lnSpc>
                        <a:spcBef>
                          <a:spcPts val="0"/>
                        </a:spcBef>
                        <a:spcAft>
                          <a:spcPts val="0"/>
                        </a:spcAft>
                      </a:pPr>
                      <a:endParaRPr lang="mn-MN" sz="1100" dirty="0">
                        <a:latin typeface="+mn-lt"/>
                        <a:ea typeface="Calibri"/>
                        <a:cs typeface="Times New Roman"/>
                      </a:endParaRPr>
                    </a:p>
                    <a:p>
                      <a:pPr marL="0" marR="0" algn="ctr">
                        <a:lnSpc>
                          <a:spcPct val="115000"/>
                        </a:lnSpc>
                        <a:spcBef>
                          <a:spcPts val="0"/>
                        </a:spcBef>
                        <a:spcAft>
                          <a:spcPts val="0"/>
                        </a:spcAft>
                      </a:pPr>
                      <a:r>
                        <a:rPr lang="mn-MN" sz="1100" dirty="0">
                          <a:latin typeface="+mn-lt"/>
                          <a:ea typeface="Calibri"/>
                          <a:cs typeface="Times New Roman"/>
                        </a:rPr>
                        <a:t>5</a:t>
                      </a:r>
                      <a:r>
                        <a:rPr lang="en-US" sz="1100" dirty="0">
                          <a:latin typeface="+mn-lt"/>
                          <a:ea typeface="Calibri"/>
                          <a:cs typeface="Times New Roman"/>
                        </a:rPr>
                        <a:t>-7</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100" dirty="0">
                          <a:latin typeface="+mn-lt"/>
                          <a:ea typeface="Calibri"/>
                          <a:cs typeface="Times New Roman"/>
                        </a:rPr>
                        <a:t>Анх удаа ирж байгаа жуулчид</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342900" marR="0" lvl="0" indent="-342900" algn="just">
                        <a:lnSpc>
                          <a:spcPct val="115000"/>
                        </a:lnSpc>
                        <a:spcBef>
                          <a:spcPts val="0"/>
                        </a:spcBef>
                        <a:spcAft>
                          <a:spcPts val="0"/>
                        </a:spcAft>
                        <a:buFont typeface="+mj-lt"/>
                        <a:buNone/>
                      </a:pPr>
                      <a:r>
                        <a:rPr lang="mn-MN" sz="1100" dirty="0" smtClean="0">
                          <a:latin typeface="+mn-lt"/>
                          <a:ea typeface="Calibri"/>
                          <a:cs typeface="Times New Roman"/>
                        </a:rPr>
                        <a:t>2. Хустайн </a:t>
                      </a:r>
                      <a:r>
                        <a:rPr lang="mn-MN" sz="1100" dirty="0">
                          <a:latin typeface="+mn-lt"/>
                          <a:ea typeface="Calibri"/>
                          <a:cs typeface="Times New Roman"/>
                        </a:rPr>
                        <a:t>нуруу аялал</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Байгалийн аялал</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Тахь хамгаалах төсөлд оролцуулах</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Малчин айлд зочлох</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mn-MN" sz="1100" dirty="0">
                          <a:latin typeface="+mn-lt"/>
                          <a:ea typeface="Calibri"/>
                          <a:cs typeface="Times New Roman"/>
                        </a:rPr>
                        <a:t>Дахин ирж байгаа жуулчид</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342900" marR="0" lvl="0" indent="-342900" algn="just">
                        <a:lnSpc>
                          <a:spcPct val="115000"/>
                        </a:lnSpc>
                        <a:spcBef>
                          <a:spcPts val="0"/>
                        </a:spcBef>
                        <a:spcAft>
                          <a:spcPts val="0"/>
                        </a:spcAft>
                        <a:buFont typeface="+mj-lt"/>
                        <a:buNone/>
                      </a:pPr>
                      <a:r>
                        <a:rPr lang="mn-MN" sz="1100" dirty="0" smtClean="0">
                          <a:latin typeface="+mn-lt"/>
                          <a:ea typeface="Calibri"/>
                          <a:cs typeface="Times New Roman"/>
                        </a:rPr>
                        <a:t>3.Говийн </a:t>
                      </a:r>
                      <a:r>
                        <a:rPr lang="mn-MN" sz="1100" dirty="0">
                          <a:latin typeface="+mn-lt"/>
                          <a:ea typeface="Calibri"/>
                          <a:cs typeface="Times New Roman"/>
                        </a:rPr>
                        <a:t>аялал</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Times New Roman"/>
                        <a:buChar char="-"/>
                      </a:pPr>
                      <a:r>
                        <a:rPr lang="mn-MN" sz="1100">
                          <a:latin typeface="+mn-lt"/>
                          <a:ea typeface="Calibri"/>
                          <a:cs typeface="Times New Roman"/>
                        </a:rPr>
                        <a:t>Говь Гурвансайхан</a:t>
                      </a:r>
                      <a:endParaRPr lang="en-US" sz="110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a:latin typeface="+mn-lt"/>
                          <a:ea typeface="Calibri"/>
                          <a:cs typeface="Times New Roman"/>
                        </a:rPr>
                        <a:t>Элсний аялал</a:t>
                      </a:r>
                      <a:endParaRPr lang="en-US" sz="110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a:latin typeface="+mn-lt"/>
                          <a:ea typeface="Calibri"/>
                          <a:cs typeface="Times New Roman"/>
                        </a:rPr>
                        <a:t>Малчин айлд зочлох</a:t>
                      </a:r>
                      <a:endParaRPr lang="en-US" sz="110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mn-MN" sz="1100" dirty="0">
                          <a:latin typeface="+mn-lt"/>
                          <a:ea typeface="Calibri"/>
                          <a:cs typeface="Times New Roman"/>
                        </a:rPr>
                        <a:t>Анх удаа болон дахин ирж байгаа жуулчид</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342900" marR="0" lvl="0" indent="-342900" algn="just">
                        <a:lnSpc>
                          <a:spcPct val="115000"/>
                        </a:lnSpc>
                        <a:spcBef>
                          <a:spcPts val="0"/>
                        </a:spcBef>
                        <a:spcAft>
                          <a:spcPts val="0"/>
                        </a:spcAft>
                        <a:buFont typeface="+mj-lt"/>
                        <a:buNone/>
                      </a:pPr>
                      <a:r>
                        <a:rPr lang="mn-MN" sz="1100" dirty="0" smtClean="0">
                          <a:latin typeface="+mn-lt"/>
                          <a:ea typeface="Calibri"/>
                          <a:cs typeface="Times New Roman"/>
                        </a:rPr>
                        <a:t>4. Хангайн </a:t>
                      </a:r>
                      <a:r>
                        <a:rPr lang="mn-MN" sz="1100" dirty="0">
                          <a:latin typeface="+mn-lt"/>
                          <a:ea typeface="Calibri"/>
                          <a:cs typeface="Times New Roman"/>
                        </a:rPr>
                        <a:t>голоор аялах</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Times New Roman"/>
                        <a:buChar char="-"/>
                      </a:pPr>
                      <a:r>
                        <a:rPr lang="mn-MN" sz="1100">
                          <a:latin typeface="+mn-lt"/>
                          <a:ea typeface="Calibri"/>
                          <a:cs typeface="Times New Roman"/>
                        </a:rPr>
                        <a:t>Fly </a:t>
                      </a:r>
                      <a:r>
                        <a:rPr lang="en-US" sz="1100">
                          <a:latin typeface="+mn-lt"/>
                          <a:ea typeface="Calibri"/>
                          <a:cs typeface="Times New Roman"/>
                        </a:rPr>
                        <a:t>fishing</a:t>
                      </a:r>
                    </a:p>
                    <a:p>
                      <a:pPr marL="342900" marR="0" lvl="0" indent="-342900" algn="just">
                        <a:lnSpc>
                          <a:spcPct val="115000"/>
                        </a:lnSpc>
                        <a:spcBef>
                          <a:spcPts val="0"/>
                        </a:spcBef>
                        <a:spcAft>
                          <a:spcPts val="0"/>
                        </a:spcAft>
                        <a:buFont typeface="Times New Roman"/>
                        <a:buChar char="-"/>
                      </a:pPr>
                      <a:r>
                        <a:rPr lang="en-US" sz="1100">
                          <a:latin typeface="+mn-lt"/>
                          <a:ea typeface="Calibri"/>
                          <a:cs typeface="Times New Roman"/>
                        </a:rPr>
                        <a:t>Photo safaris </a:t>
                      </a: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pPr marL="0" marR="0" algn="ctr">
                        <a:lnSpc>
                          <a:spcPct val="115000"/>
                        </a:lnSpc>
                        <a:spcBef>
                          <a:spcPts val="0"/>
                        </a:spcBef>
                        <a:spcAft>
                          <a:spcPts val="0"/>
                        </a:spcAft>
                      </a:pPr>
                      <a:r>
                        <a:rPr lang="mn-MN" sz="1100" dirty="0">
                          <a:latin typeface="+mn-lt"/>
                          <a:ea typeface="Calibri"/>
                          <a:cs typeface="Times New Roman"/>
                        </a:rPr>
                        <a:t>Дахин ирж байгаа жуулчид</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342900" marR="0" lvl="0" indent="-342900" algn="just">
                        <a:lnSpc>
                          <a:spcPct val="115000"/>
                        </a:lnSpc>
                        <a:spcBef>
                          <a:spcPts val="0"/>
                        </a:spcBef>
                        <a:spcAft>
                          <a:spcPts val="0"/>
                        </a:spcAft>
                        <a:buFont typeface="+mj-lt"/>
                        <a:buNone/>
                      </a:pPr>
                      <a:r>
                        <a:rPr lang="mn-MN" sz="1100" dirty="0" smtClean="0">
                          <a:latin typeface="+mn-lt"/>
                          <a:ea typeface="Calibri"/>
                          <a:cs typeface="Times New Roman"/>
                        </a:rPr>
                        <a:t>5. </a:t>
                      </a:r>
                      <a:r>
                        <a:rPr lang="en-US" sz="1100" dirty="0" err="1" smtClean="0">
                          <a:latin typeface="+mn-lt"/>
                          <a:ea typeface="Calibri"/>
                          <a:cs typeface="Times New Roman"/>
                        </a:rPr>
                        <a:t>Дорнодын</a:t>
                      </a:r>
                      <a:r>
                        <a:rPr lang="en-US" sz="1100" dirty="0" smtClean="0">
                          <a:latin typeface="+mn-lt"/>
                          <a:ea typeface="Calibri"/>
                          <a:cs typeface="Times New Roman"/>
                        </a:rPr>
                        <a:t> </a:t>
                      </a:r>
                      <a:r>
                        <a:rPr lang="en-US" sz="1100" dirty="0" err="1">
                          <a:latin typeface="+mn-lt"/>
                          <a:ea typeface="Calibri"/>
                          <a:cs typeface="Times New Roman"/>
                        </a:rPr>
                        <a:t>талаар</a:t>
                      </a:r>
                      <a:r>
                        <a:rPr lang="en-US" sz="1100" dirty="0">
                          <a:latin typeface="+mn-lt"/>
                          <a:ea typeface="Calibri"/>
                          <a:cs typeface="Times New Roman"/>
                        </a:rPr>
                        <a:t> </a:t>
                      </a:r>
                      <a:r>
                        <a:rPr lang="en-US" sz="1100" dirty="0" err="1">
                          <a:latin typeface="+mn-lt"/>
                          <a:ea typeface="Calibri"/>
                          <a:cs typeface="Times New Roman"/>
                        </a:rPr>
                        <a:t>аялах</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Дэлхийн 2-р дайны түүхэн газрууд</a:t>
                      </a:r>
                      <a:endParaRPr lang="en-US" sz="1100" dirty="0">
                        <a:latin typeface="+mn-lt"/>
                        <a:ea typeface="Calibri"/>
                        <a:cs typeface="Times New Roman"/>
                      </a:endParaRPr>
                    </a:p>
                    <a:p>
                      <a:pPr marL="342900" marR="0" lvl="0" indent="-342900" algn="just">
                        <a:lnSpc>
                          <a:spcPct val="115000"/>
                        </a:lnSpc>
                        <a:spcBef>
                          <a:spcPts val="0"/>
                        </a:spcBef>
                        <a:spcAft>
                          <a:spcPts val="0"/>
                        </a:spcAft>
                        <a:buFont typeface="Times New Roman"/>
                        <a:buChar char="-"/>
                      </a:pPr>
                      <a:r>
                        <a:rPr lang="mn-MN" sz="1100" dirty="0">
                          <a:latin typeface="+mn-lt"/>
                          <a:ea typeface="Calibri"/>
                          <a:cs typeface="Times New Roman"/>
                        </a:rPr>
                        <a:t>Буриад ахуй, зан үйлтэй танилцах</a:t>
                      </a:r>
                      <a:endParaRPr lang="en-US" sz="1100" dirty="0">
                        <a:latin typeface="+mn-lt"/>
                        <a:ea typeface="Calibri"/>
                        <a:cs typeface="Times New Roman"/>
                      </a:endParaRPr>
                    </a:p>
                  </a:txBody>
                  <a:tcPr marL="41305" marR="41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Зөвлөмж</a:t>
            </a:r>
            <a:endParaRPr lang="en-US" dirty="0"/>
          </a:p>
        </p:txBody>
      </p:sp>
      <p:sp>
        <p:nvSpPr>
          <p:cNvPr id="3" name="Content Placeholder 2"/>
          <p:cNvSpPr>
            <a:spLocks noGrp="1"/>
          </p:cNvSpPr>
          <p:nvPr>
            <p:ph idx="1"/>
          </p:nvPr>
        </p:nvSpPr>
        <p:spPr>
          <a:xfrm>
            <a:off x="457200" y="1600200"/>
            <a:ext cx="8229600" cy="4800600"/>
          </a:xfrm>
        </p:spPr>
        <p:txBody>
          <a:bodyPr>
            <a:normAutofit fontScale="47500" lnSpcReduction="20000"/>
          </a:bodyPr>
          <a:lstStyle/>
          <a:p>
            <a:pPr lvl="0" algn="just"/>
            <a:r>
              <a:rPr lang="en-US" dirty="0" err="1"/>
              <a:t>Гэр</a:t>
            </a:r>
            <a:r>
              <a:rPr lang="en-US" dirty="0"/>
              <a:t> </a:t>
            </a:r>
            <a:r>
              <a:rPr lang="en-US" dirty="0" err="1"/>
              <a:t>бүл</a:t>
            </a:r>
            <a:r>
              <a:rPr lang="en-US" dirty="0"/>
              <a:t>, </a:t>
            </a:r>
            <a:r>
              <a:rPr lang="en-US" dirty="0" err="1"/>
              <a:t>найз</a:t>
            </a:r>
            <a:r>
              <a:rPr lang="en-US" dirty="0"/>
              <a:t> </a:t>
            </a:r>
            <a:r>
              <a:rPr lang="en-US" dirty="0" err="1"/>
              <a:t>нөхөдтэйгээ</a:t>
            </a:r>
            <a:r>
              <a:rPr lang="en-US" dirty="0"/>
              <a:t> </a:t>
            </a:r>
            <a:r>
              <a:rPr lang="mn-MN" dirty="0"/>
              <a:t>амрахын дээр энэрэнгүйн үйл ажиллагаанд хамрагдах нь </a:t>
            </a:r>
            <a:r>
              <a:rPr lang="mn-MN" dirty="0" smtClean="0"/>
              <a:t>Гонг Конгийн жуулчдын </a:t>
            </a:r>
            <a:r>
              <a:rPr lang="mn-MN" dirty="0"/>
              <a:t>аяллаар явах үндсэн мотивац болдог тул Монголын тур операторууд аяллын тусгайлсан бүтээгдэхүүн, үйлчилгээг бий болгох шаардлагатай юм. Гэхдээ </a:t>
            </a:r>
            <a:r>
              <a:rPr lang="mn-MN" dirty="0" smtClean="0"/>
              <a:t>Гонг Конгийн аяллын </a:t>
            </a:r>
            <a:r>
              <a:rPr lang="mn-MN" dirty="0"/>
              <a:t>агентууд хэрхэн ажиллаж байгааг холбогдох гарын авлага, материалуудаас урьдчилан танилцсан байх нь зүйтэй. Жишээлбэл, </a:t>
            </a:r>
            <a:r>
              <a:rPr lang="mn-MN" dirty="0" smtClean="0"/>
              <a:t>Гонг Конгд Авилгаас </a:t>
            </a:r>
            <a:r>
              <a:rPr lang="mn-MN" dirty="0"/>
              <a:t>Урьдчилан Сэргийлэх Газраас гаргасан </a:t>
            </a:r>
            <a:r>
              <a:rPr lang="en-US" dirty="0"/>
              <a:t>“Travel Agent Operation” </a:t>
            </a:r>
            <a:r>
              <a:rPr lang="mn-MN" dirty="0"/>
              <a:t>гарын авлагад аяллын үйл ажиллагааг хэрхэн гүйцэтгэх болон </a:t>
            </a:r>
            <a:r>
              <a:rPr lang="mn-MN" dirty="0" smtClean="0"/>
              <a:t>хууль </a:t>
            </a:r>
            <a:r>
              <a:rPr lang="mn-MN" dirty="0"/>
              <a:t>бус үйлдлээс урьдчилан сэргийлэх талаар тодорхой багтаасан байна.</a:t>
            </a:r>
            <a:endParaRPr lang="en-US" dirty="0"/>
          </a:p>
          <a:p>
            <a:pPr lvl="0" algn="just"/>
            <a:r>
              <a:rPr lang="mn-MN" dirty="0" smtClean="0"/>
              <a:t>Гонг Конгийн аялал </a:t>
            </a:r>
            <a:r>
              <a:rPr lang="mn-MN" dirty="0"/>
              <a:t>жуулчлалын эрх зүйн үндэс, </a:t>
            </a:r>
            <a:r>
              <a:rPr lang="mn-MN" dirty="0" smtClean="0"/>
              <a:t>онцлогийг </a:t>
            </a:r>
            <a:r>
              <a:rPr lang="mn-MN" dirty="0"/>
              <a:t>судлах сургалт, семинарыг зохион байгуулах нь төр, хувийн хэвшлийн хамтын ажиллагааны нэг үйл ажиллагаа болно.</a:t>
            </a:r>
            <a:endParaRPr lang="en-US" dirty="0"/>
          </a:p>
          <a:p>
            <a:pPr lvl="0" algn="just"/>
            <a:r>
              <a:rPr lang="mn-MN" dirty="0"/>
              <a:t>Монголын аялал жуулчлалын талаар танилцуулах, сурталчлах зорилгоор </a:t>
            </a:r>
            <a:r>
              <a:rPr lang="mn-MN" dirty="0" smtClean="0"/>
              <a:t>Гонг Конгийн тур </a:t>
            </a:r>
            <a:r>
              <a:rPr lang="mn-MN" dirty="0"/>
              <a:t>операторууд, хэвлэл, мэдээллийн багийг Монголд урьж танилцуулах аяллыг зохион байгуулах шаардлагатай байна.</a:t>
            </a:r>
            <a:endParaRPr lang="en-US" dirty="0"/>
          </a:p>
          <a:p>
            <a:pPr lvl="0" algn="just"/>
            <a:r>
              <a:rPr lang="mn-MN" dirty="0" smtClean="0"/>
              <a:t>Гонг Конгийн жуулчид </a:t>
            </a:r>
            <a:r>
              <a:rPr lang="mn-MN" dirty="0"/>
              <a:t>нэг улсад тав хоногоос хэтрэхгүй байх цөөн өдрийн аяллыг сонгох нь илүү байгааг анхаарах ёстой. Мөн </a:t>
            </a:r>
            <a:r>
              <a:rPr lang="mn-MN" dirty="0" smtClean="0"/>
              <a:t>Гонг Конгийн жуулчдын дийлэнх олонх </a:t>
            </a:r>
            <a:r>
              <a:rPr lang="mn-MN" dirty="0"/>
              <a:t>багц аяллыг сонгодог.</a:t>
            </a:r>
            <a:endParaRPr lang="en-US" dirty="0"/>
          </a:p>
          <a:p>
            <a:pPr lvl="0" algn="just"/>
            <a:r>
              <a:rPr lang="mn-MN" dirty="0" smtClean="0"/>
              <a:t>Гонг Конгийн жуулчид </a:t>
            </a:r>
            <a:r>
              <a:rPr lang="mn-MN" dirty="0"/>
              <a:t>сайн </a:t>
            </a:r>
            <a:r>
              <a:rPr lang="mn-MN" dirty="0" smtClean="0"/>
              <a:t>хооллох </a:t>
            </a:r>
            <a:r>
              <a:rPr lang="mn-MN" dirty="0"/>
              <a:t>болон худалдаа, наймаа хийхэд бэлэн байдаг. Японд гэхэд, </a:t>
            </a:r>
            <a:r>
              <a:rPr lang="mn-MN" dirty="0" smtClean="0"/>
              <a:t>Гонг Конгийн жуулчин </a:t>
            </a:r>
            <a:r>
              <a:rPr lang="mn-MN" dirty="0"/>
              <a:t>дунджаар 51584 иений худалдан авалт хийсэн байдаг байна</a:t>
            </a:r>
            <a:r>
              <a:rPr lang="mn-MN" dirty="0" smtClean="0"/>
              <a:t>. Гонг Конг нь </a:t>
            </a:r>
            <a:r>
              <a:rPr lang="mn-MN" dirty="0"/>
              <a:t>халуун дулаан уур амьсгалтай тул </a:t>
            </a:r>
            <a:r>
              <a:rPr lang="mn-MN" dirty="0" smtClean="0"/>
              <a:t>Монголын </a:t>
            </a:r>
            <a:r>
              <a:rPr lang="mn-MN" dirty="0"/>
              <a:t>уламжлалт ноос, ноолууран болон эсгий бүтээгдэхүүнүүд тохиромжгүй байдаг ба бэлэг, дурсгалын буюу хэрэглээний шинэ бүтээгдэхүүнийг илүү хөгжүүлж бий болгох шаардлагатай юм.</a:t>
            </a:r>
            <a:endParaRPr lang="en-US" dirty="0"/>
          </a:p>
          <a:p>
            <a:pPr lvl="0" algn="just"/>
            <a:r>
              <a:rPr lang="mn-MN" dirty="0"/>
              <a:t>Жил бүрийн 6 сард </a:t>
            </a:r>
            <a:r>
              <a:rPr lang="mn-MN" dirty="0" smtClean="0"/>
              <a:t>Гонг Конгд болдог </a:t>
            </a:r>
            <a:r>
              <a:rPr lang="mn-MN" dirty="0"/>
              <a:t>“</a:t>
            </a:r>
            <a:r>
              <a:rPr lang="en-US" dirty="0"/>
              <a:t>International Travel Expo”</a:t>
            </a:r>
            <a:r>
              <a:rPr lang="mn-MN" dirty="0"/>
              <a:t> үзэсгэлэн-яармагт Монголын аяллын бүтээгдэхүүн, үйлчилгээг танилцуулан тогтмол оролцох нь чухал байна</a:t>
            </a:r>
            <a:r>
              <a:rPr lang="mn-MN" dirty="0" smtClean="0"/>
              <a:t>. Уг </a:t>
            </a:r>
            <a:r>
              <a:rPr lang="mn-MN" dirty="0"/>
              <a:t>үзэсгэлэнгийн талаар дэлгэрэнгүйг </a:t>
            </a:r>
            <a:r>
              <a:rPr lang="en-US" u="sng" dirty="0" smtClean="0">
                <a:hlinkClick r:id="rId2"/>
              </a:rPr>
              <a:t>www.itehk.com</a:t>
            </a:r>
            <a:r>
              <a:rPr lang="mn-MN" u="sng" dirty="0" smtClean="0"/>
              <a:t> </a:t>
            </a:r>
            <a:r>
              <a:rPr lang="mn-MN" dirty="0" smtClean="0"/>
              <a:t>хуудаснаас </a:t>
            </a:r>
            <a:r>
              <a:rPr lang="mn-MN" dirty="0"/>
              <a:t>үзэж болно.</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31</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3964"/>
            <a:ext cx="8229600" cy="1143000"/>
          </a:xfrm>
        </p:spPr>
        <p:txBody>
          <a:bodyPr>
            <a:normAutofit fontScale="90000"/>
          </a:bodyPr>
          <a:lstStyle/>
          <a:p>
            <a:r>
              <a:rPr lang="mn-MN" b="1" dirty="0" smtClean="0"/>
              <a:t>Гонконг, Сингапурын зах зээлийн харьцуулсан үзүүлэлтүүд</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3</a:t>
            </a:r>
            <a:r>
              <a:rPr lang="en-US" dirty="0" smtClean="0"/>
              <a:t>2</a:t>
            </a:r>
          </a:p>
        </p:txBody>
      </p:sp>
      <p:graphicFrame>
        <p:nvGraphicFramePr>
          <p:cNvPr id="7" name="Table 6"/>
          <p:cNvGraphicFramePr>
            <a:graphicFrameLocks noGrp="1"/>
          </p:cNvGraphicFramePr>
          <p:nvPr>
            <p:extLst>
              <p:ext uri="{D42A27DB-BD31-4B8C-83A1-F6EECF244321}">
                <p14:modId xmlns:p14="http://schemas.microsoft.com/office/powerpoint/2010/main" xmlns="" val="503070671"/>
              </p:ext>
            </p:extLst>
          </p:nvPr>
        </p:nvGraphicFramePr>
        <p:xfrm>
          <a:off x="457200" y="1676400"/>
          <a:ext cx="8077200" cy="4948721"/>
        </p:xfrm>
        <a:graphic>
          <a:graphicData uri="http://schemas.openxmlformats.org/drawingml/2006/table">
            <a:tbl>
              <a:tblPr/>
              <a:tblGrid>
                <a:gridCol w="507249"/>
                <a:gridCol w="3226551"/>
                <a:gridCol w="2506646"/>
                <a:gridCol w="1836754"/>
              </a:tblGrid>
              <a:tr h="155094">
                <a:tc>
                  <a:txBody>
                    <a:bodyPr/>
                    <a:lstStyle/>
                    <a:p>
                      <a:pPr marL="0" marR="0" algn="ctr">
                        <a:lnSpc>
                          <a:spcPct val="115000"/>
                        </a:lnSpc>
                        <a:spcBef>
                          <a:spcPts val="0"/>
                        </a:spcBef>
                        <a:spcAft>
                          <a:spcPts val="0"/>
                        </a:spcAft>
                      </a:pPr>
                      <a:r>
                        <a:rPr lang="mn-MN" sz="1200" b="1" dirty="0">
                          <a:solidFill>
                            <a:schemeClr val="bg1"/>
                          </a:solidFill>
                          <a:latin typeface="+mn-lt"/>
                          <a:ea typeface="Calibri"/>
                          <a:cs typeface="Times New Roman"/>
                        </a:rPr>
                        <a:t>№</a:t>
                      </a:r>
                      <a:endParaRPr lang="en-US" sz="1200" dirty="0">
                        <a:solidFill>
                          <a:schemeClr val="bg1"/>
                        </a:solidFill>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just">
                        <a:lnSpc>
                          <a:spcPct val="115000"/>
                        </a:lnSpc>
                        <a:spcBef>
                          <a:spcPts val="0"/>
                        </a:spcBef>
                        <a:spcAft>
                          <a:spcPts val="0"/>
                        </a:spcAft>
                      </a:pPr>
                      <a:r>
                        <a:rPr lang="mn-MN" sz="1200" b="1">
                          <a:solidFill>
                            <a:schemeClr val="bg1"/>
                          </a:solidFill>
                          <a:latin typeface="+mn-lt"/>
                          <a:ea typeface="Calibri"/>
                          <a:cs typeface="Times New Roman"/>
                        </a:rPr>
                        <a:t>Үндсэн үзүүлэлтүүд</a:t>
                      </a:r>
                      <a:endParaRPr lang="en-US" sz="1200">
                        <a:solidFill>
                          <a:schemeClr val="bg1"/>
                        </a:solidFill>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just">
                        <a:lnSpc>
                          <a:spcPct val="115000"/>
                        </a:lnSpc>
                        <a:spcBef>
                          <a:spcPts val="0"/>
                        </a:spcBef>
                        <a:spcAft>
                          <a:spcPts val="0"/>
                        </a:spcAft>
                      </a:pPr>
                      <a:r>
                        <a:rPr lang="mn-MN" sz="1200" b="1" dirty="0" smtClean="0">
                          <a:solidFill>
                            <a:schemeClr val="bg1"/>
                          </a:solidFill>
                        </a:rPr>
                        <a:t>Гонг Конг</a:t>
                      </a:r>
                      <a:endParaRPr lang="en-US" sz="1200" b="1" dirty="0">
                        <a:solidFill>
                          <a:schemeClr val="bg1"/>
                        </a:solidFill>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just">
                        <a:lnSpc>
                          <a:spcPct val="115000"/>
                        </a:lnSpc>
                        <a:spcBef>
                          <a:spcPts val="0"/>
                        </a:spcBef>
                        <a:spcAft>
                          <a:spcPts val="0"/>
                        </a:spcAft>
                      </a:pPr>
                      <a:r>
                        <a:rPr lang="mn-MN" sz="1200" b="1" dirty="0">
                          <a:solidFill>
                            <a:schemeClr val="bg1"/>
                          </a:solidFill>
                          <a:latin typeface="+mn-lt"/>
                          <a:ea typeface="Calibri"/>
                          <a:cs typeface="Times New Roman"/>
                        </a:rPr>
                        <a:t>Сингапур</a:t>
                      </a:r>
                      <a:endParaRPr lang="en-US" sz="1200" dirty="0">
                        <a:solidFill>
                          <a:schemeClr val="bg1"/>
                        </a:solidFill>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55094">
                <a:tc>
                  <a:txBody>
                    <a:bodyPr/>
                    <a:lstStyle/>
                    <a:p>
                      <a:pPr marL="0" marR="0" algn="ctr">
                        <a:lnSpc>
                          <a:spcPct val="115000"/>
                        </a:lnSpc>
                        <a:spcBef>
                          <a:spcPts val="0"/>
                        </a:spcBef>
                        <a:spcAft>
                          <a:spcPts val="0"/>
                        </a:spcAft>
                      </a:pPr>
                      <a:r>
                        <a:rPr lang="en-US" sz="1200" dirty="0">
                          <a:latin typeface="+mn-lt"/>
                          <a:ea typeface="Calibri"/>
                          <a:cs typeface="Times New Roman"/>
                        </a:rPr>
                        <a:t>1</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Хүн амын тоо</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a:latin typeface="+mn-lt"/>
                          <a:ea typeface="Calibri"/>
                          <a:cs typeface="Times New Roman"/>
                        </a:rPr>
                        <a:t>7,2 сая</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nSpc>
                          <a:spcPct val="115000"/>
                        </a:lnSpc>
                        <a:spcBef>
                          <a:spcPts val="0"/>
                        </a:spcBef>
                        <a:spcAft>
                          <a:spcPts val="0"/>
                        </a:spcAft>
                      </a:pPr>
                      <a:r>
                        <a:rPr lang="mn-MN" sz="1200">
                          <a:latin typeface="+mn-lt"/>
                          <a:ea typeface="Calibri"/>
                          <a:cs typeface="Times New Roman"/>
                        </a:rPr>
                        <a:t>4,59 сая</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068">
                <a:tc>
                  <a:txBody>
                    <a:bodyPr/>
                    <a:lstStyle/>
                    <a:p>
                      <a:pPr marL="0" marR="0" algn="ctr">
                        <a:lnSpc>
                          <a:spcPct val="115000"/>
                        </a:lnSpc>
                        <a:spcBef>
                          <a:spcPts val="0"/>
                        </a:spcBef>
                        <a:spcAft>
                          <a:spcPts val="0"/>
                        </a:spcAft>
                      </a:pPr>
                      <a:r>
                        <a:rPr lang="en-US" sz="1200" dirty="0">
                          <a:latin typeface="+mn-lt"/>
                          <a:ea typeface="Calibri"/>
                          <a:cs typeface="Times New Roman"/>
                        </a:rPr>
                        <a:t>2</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Гадаадад хийх аяллаар дэлхийд буюу Азид эзлэх байр</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a:latin typeface="+mn-lt"/>
                          <a:ea typeface="Calibri"/>
                          <a:cs typeface="Times New Roman"/>
                        </a:rPr>
                        <a:t>ДАЖБ-ын мэдээгээр, жуулчдыг илгээдэг дэлхийн топ 15, Азийн 4 дэх зах зээл юм.</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Дэлхийн топ 30, Азийн 8 дахь зах зээл болно.</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094">
                <a:tc>
                  <a:txBody>
                    <a:bodyPr/>
                    <a:lstStyle/>
                    <a:p>
                      <a:pPr marL="0" marR="0" algn="ctr">
                        <a:lnSpc>
                          <a:spcPct val="115000"/>
                        </a:lnSpc>
                        <a:spcBef>
                          <a:spcPts val="0"/>
                        </a:spcBef>
                        <a:spcAft>
                          <a:spcPts val="0"/>
                        </a:spcAft>
                      </a:pPr>
                      <a:r>
                        <a:rPr lang="en-US" sz="1200" dirty="0">
                          <a:latin typeface="+mn-lt"/>
                          <a:ea typeface="Calibri"/>
                          <a:cs typeface="Times New Roman"/>
                        </a:rPr>
                        <a:t>3</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Гадаадад аялдаг жуулчдын тоо, 2013 онд</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a:latin typeface="+mn-lt"/>
                          <a:ea typeface="Calibri"/>
                          <a:cs typeface="Times New Roman"/>
                        </a:rPr>
                        <a:t>84,4 сая</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a:latin typeface="+mn-lt"/>
                          <a:ea typeface="Calibri"/>
                          <a:cs typeface="Times New Roman"/>
                        </a:rPr>
                        <a:t>8,6 сая</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51">
                <a:tc>
                  <a:txBody>
                    <a:bodyPr/>
                    <a:lstStyle/>
                    <a:p>
                      <a:pPr marL="0" marR="0" algn="ctr">
                        <a:lnSpc>
                          <a:spcPct val="115000"/>
                        </a:lnSpc>
                        <a:spcBef>
                          <a:spcPts val="0"/>
                        </a:spcBef>
                        <a:spcAft>
                          <a:spcPts val="0"/>
                        </a:spcAft>
                      </a:pPr>
                      <a:r>
                        <a:rPr lang="en-US" sz="1200" dirty="0">
                          <a:latin typeface="+mn-lt"/>
                          <a:ea typeface="Calibri"/>
                          <a:cs typeface="Times New Roman"/>
                        </a:rPr>
                        <a:t>4</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Аяллын топ 5 газрууд</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a:latin typeface="+mn-lt"/>
                          <a:ea typeface="Calibri"/>
                          <a:cs typeface="Times New Roman"/>
                        </a:rPr>
                        <a:t>БНХАУ, Макао, Тайланд, Япон, Сингапур</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Малайз, Индонез, Тайланд, </a:t>
                      </a:r>
                      <a:r>
                        <a:rPr lang="mn-MN" sz="1200" dirty="0" smtClean="0">
                          <a:latin typeface="+mn-lt"/>
                          <a:ea typeface="Calibri"/>
                          <a:cs typeface="Times New Roman"/>
                        </a:rPr>
                        <a:t>Гонг Конг, </a:t>
                      </a:r>
                      <a:r>
                        <a:rPr lang="mn-MN" sz="1200" dirty="0">
                          <a:latin typeface="+mn-lt"/>
                          <a:ea typeface="Calibri"/>
                          <a:cs typeface="Times New Roman"/>
                        </a:rPr>
                        <a:t>БНХАУ</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068">
                <a:tc>
                  <a:txBody>
                    <a:bodyPr/>
                    <a:lstStyle/>
                    <a:p>
                      <a:pPr marL="0" marR="0" algn="ctr">
                        <a:lnSpc>
                          <a:spcPct val="115000"/>
                        </a:lnSpc>
                        <a:spcBef>
                          <a:spcPts val="0"/>
                        </a:spcBef>
                        <a:spcAft>
                          <a:spcPts val="0"/>
                        </a:spcAft>
                      </a:pPr>
                      <a:r>
                        <a:rPr lang="en-US" sz="1200" dirty="0">
                          <a:latin typeface="+mn-lt"/>
                          <a:ea typeface="Calibri"/>
                          <a:cs typeface="Times New Roman"/>
                        </a:rPr>
                        <a:t>5</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Аяллын гол төрлүүд</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a:latin typeface="+mn-lt"/>
                          <a:ea typeface="Calibri"/>
                          <a:cs typeface="Times New Roman"/>
                        </a:rPr>
                        <a:t>Бооцоот тоглоом, наймаа (shopping</a:t>
                      </a:r>
                      <a:r>
                        <a:rPr lang="en-US" sz="1200">
                          <a:latin typeface="+mn-lt"/>
                          <a:ea typeface="Calibri"/>
                          <a:cs typeface="Times New Roman"/>
                        </a:rPr>
                        <a:t>)</a:t>
                      </a:r>
                      <a:r>
                        <a:rPr lang="mn-MN" sz="1200">
                          <a:latin typeface="+mn-lt"/>
                          <a:ea typeface="Calibri"/>
                          <a:cs typeface="Times New Roman"/>
                        </a:rPr>
                        <a:t>, байгалийн аялал жуулчлал</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mn-lt"/>
                          <a:ea typeface="Calibri"/>
                          <a:cs typeface="Times New Roman"/>
                        </a:rPr>
                        <a:t>MICE,</a:t>
                      </a:r>
                      <a:r>
                        <a:rPr lang="mn-MN" sz="1200" dirty="0">
                          <a:latin typeface="+mn-lt"/>
                          <a:ea typeface="Calibri"/>
                          <a:cs typeface="Times New Roman"/>
                        </a:rPr>
                        <a:t> байгалийн аялал жуулчлал</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34">
                <a:tc>
                  <a:txBody>
                    <a:bodyPr/>
                    <a:lstStyle/>
                    <a:p>
                      <a:pPr marL="0" marR="0" algn="ctr">
                        <a:lnSpc>
                          <a:spcPct val="115000"/>
                        </a:lnSpc>
                        <a:spcBef>
                          <a:spcPts val="0"/>
                        </a:spcBef>
                        <a:spcAft>
                          <a:spcPts val="0"/>
                        </a:spcAft>
                      </a:pPr>
                      <a:r>
                        <a:rPr lang="en-US" sz="1200">
                          <a:latin typeface="+mn-lt"/>
                          <a:ea typeface="Calibri"/>
                          <a:cs typeface="Times New Roman"/>
                        </a:rPr>
                        <a:t>6</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Гадаад аялал жуулчлалын гол сарууд</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Хятадын цагаан сарын үе, 6-8 сарууд</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a:latin typeface="+mn-lt"/>
                          <a:ea typeface="Calibri"/>
                          <a:cs typeface="Times New Roman"/>
                        </a:rPr>
                        <a:t>6, 11-12</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094">
                <a:tc>
                  <a:txBody>
                    <a:bodyPr/>
                    <a:lstStyle/>
                    <a:p>
                      <a:pPr marL="0" marR="0" algn="ctr">
                        <a:lnSpc>
                          <a:spcPct val="115000"/>
                        </a:lnSpc>
                        <a:spcBef>
                          <a:spcPts val="0"/>
                        </a:spcBef>
                        <a:spcAft>
                          <a:spcPts val="0"/>
                        </a:spcAft>
                      </a:pPr>
                      <a:r>
                        <a:rPr lang="en-US" sz="1200">
                          <a:latin typeface="+mn-lt"/>
                          <a:ea typeface="Calibri"/>
                          <a:cs typeface="Times New Roman"/>
                        </a:rPr>
                        <a:t>7</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Аяллын дундаж хоног</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a:latin typeface="+mn-lt"/>
                          <a:ea typeface="Calibri"/>
                          <a:cs typeface="Times New Roman"/>
                        </a:rPr>
                        <a:t>5-7</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a:latin typeface="+mn-lt"/>
                          <a:ea typeface="Calibri"/>
                          <a:cs typeface="Times New Roman"/>
                        </a:rPr>
                        <a:t>4</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51">
                <a:tc>
                  <a:txBody>
                    <a:bodyPr/>
                    <a:lstStyle/>
                    <a:p>
                      <a:pPr marL="0" marR="0" algn="ctr">
                        <a:lnSpc>
                          <a:spcPct val="115000"/>
                        </a:lnSpc>
                        <a:spcBef>
                          <a:spcPts val="0"/>
                        </a:spcBef>
                        <a:spcAft>
                          <a:spcPts val="0"/>
                        </a:spcAft>
                      </a:pPr>
                      <a:r>
                        <a:rPr lang="en-US" sz="1200">
                          <a:latin typeface="+mn-lt"/>
                          <a:ea typeface="Calibri"/>
                          <a:cs typeface="Times New Roman"/>
                        </a:rPr>
                        <a:t>8</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Аяллын үед хувиасаа зарцуулдаг мөнгөний хэмжээ</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дунджаар 2000 </a:t>
                      </a:r>
                      <a:r>
                        <a:rPr lang="mn-MN" sz="1200" dirty="0" smtClean="0">
                          <a:latin typeface="+mn-lt"/>
                          <a:ea typeface="Calibri"/>
                          <a:cs typeface="Times New Roman"/>
                        </a:rPr>
                        <a:t>Гонг Конг </a:t>
                      </a:r>
                      <a:r>
                        <a:rPr lang="mn-MN" sz="1200" dirty="0">
                          <a:latin typeface="+mn-lt"/>
                          <a:ea typeface="Calibri"/>
                          <a:cs typeface="Times New Roman"/>
                        </a:rPr>
                        <a:t>доллар</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a:latin typeface="+mn-lt"/>
                          <a:ea typeface="Calibri"/>
                          <a:cs typeface="Times New Roman"/>
                        </a:rPr>
                        <a:t>дунджаар 2000 орчим сингапур доллар</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34">
                <a:tc>
                  <a:txBody>
                    <a:bodyPr/>
                    <a:lstStyle/>
                    <a:p>
                      <a:pPr marL="0" marR="0" algn="ctr">
                        <a:lnSpc>
                          <a:spcPct val="115000"/>
                        </a:lnSpc>
                        <a:spcBef>
                          <a:spcPts val="0"/>
                        </a:spcBef>
                        <a:spcAft>
                          <a:spcPts val="0"/>
                        </a:spcAft>
                      </a:pPr>
                      <a:r>
                        <a:rPr lang="en-US" sz="1200">
                          <a:latin typeface="+mn-lt"/>
                          <a:ea typeface="Calibri"/>
                          <a:cs typeface="Times New Roman"/>
                        </a:rPr>
                        <a:t>9</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Монголоос хийх шууд нислэг</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МИАТ компанийн </a:t>
                      </a:r>
                      <a:r>
                        <a:rPr lang="mn-MN" sz="1200" dirty="0" smtClean="0">
                          <a:latin typeface="+mn-lt"/>
                          <a:ea typeface="Calibri"/>
                          <a:cs typeface="Times New Roman"/>
                        </a:rPr>
                        <a:t>УБ-Гонг Конг </a:t>
                      </a:r>
                      <a:r>
                        <a:rPr lang="mn-MN" sz="1200" dirty="0">
                          <a:latin typeface="+mn-lt"/>
                          <a:ea typeface="Calibri"/>
                          <a:cs typeface="Times New Roman"/>
                        </a:rPr>
                        <a:t>шууд нислэг</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a:latin typeface="+mn-lt"/>
                          <a:ea typeface="Calibri"/>
                          <a:cs typeface="Times New Roman"/>
                        </a:rPr>
                        <a:t>Одоогоор байнгын шууд нислэггүй.</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085">
                <a:tc>
                  <a:txBody>
                    <a:bodyPr/>
                    <a:lstStyle/>
                    <a:p>
                      <a:pPr marL="0" marR="0" algn="ctr">
                        <a:lnSpc>
                          <a:spcPct val="115000"/>
                        </a:lnSpc>
                        <a:spcBef>
                          <a:spcPts val="0"/>
                        </a:spcBef>
                        <a:spcAft>
                          <a:spcPts val="0"/>
                        </a:spcAft>
                      </a:pPr>
                      <a:r>
                        <a:rPr lang="en-US" sz="1200" dirty="0">
                          <a:latin typeface="+mn-lt"/>
                          <a:ea typeface="Calibri"/>
                          <a:cs typeface="Times New Roman"/>
                        </a:rPr>
                        <a:t>10</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Монгол руу ирэх, буцах аяллын нислэгүүд</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smtClean="0">
                          <a:latin typeface="+mn-lt"/>
                          <a:ea typeface="Calibri"/>
                          <a:cs typeface="Times New Roman"/>
                        </a:rPr>
                        <a:t>Гонг Конг-Бээжин-УБ</a:t>
                      </a:r>
                      <a:r>
                        <a:rPr lang="mn-MN" sz="1200" dirty="0">
                          <a:latin typeface="+mn-lt"/>
                          <a:ea typeface="Calibri"/>
                          <a:cs typeface="Times New Roman"/>
                        </a:rPr>
                        <a:t>,</a:t>
                      </a:r>
                      <a:endParaRPr lang="en-US" sz="1200" dirty="0">
                        <a:latin typeface="+mn-lt"/>
                        <a:ea typeface="Calibri"/>
                        <a:cs typeface="Times New Roman"/>
                      </a:endParaRPr>
                    </a:p>
                    <a:p>
                      <a:pPr marL="0" marR="0">
                        <a:lnSpc>
                          <a:spcPct val="115000"/>
                        </a:lnSpc>
                        <a:spcBef>
                          <a:spcPts val="0"/>
                        </a:spcBef>
                        <a:spcAft>
                          <a:spcPts val="0"/>
                        </a:spcAft>
                      </a:pPr>
                      <a:r>
                        <a:rPr lang="mn-MN" sz="1200" dirty="0" smtClean="0">
                          <a:latin typeface="+mn-lt"/>
                          <a:ea typeface="Calibri"/>
                          <a:cs typeface="Times New Roman"/>
                        </a:rPr>
                        <a:t>Гонг Конг-Сөүл-УБ</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smtClean="0">
                          <a:latin typeface="+mn-lt"/>
                          <a:ea typeface="Calibri"/>
                          <a:cs typeface="Times New Roman"/>
                        </a:rPr>
                        <a:t>Сингапур-Гонг Конг-УБ</a:t>
                      </a:r>
                      <a:r>
                        <a:rPr lang="mn-MN" sz="1200" dirty="0">
                          <a:latin typeface="+mn-lt"/>
                          <a:ea typeface="Calibri"/>
                          <a:cs typeface="Times New Roman"/>
                        </a:rPr>
                        <a:t>,</a:t>
                      </a:r>
                      <a:endParaRPr lang="en-US" sz="1200" dirty="0">
                        <a:latin typeface="+mn-lt"/>
                        <a:ea typeface="Calibri"/>
                        <a:cs typeface="Times New Roman"/>
                      </a:endParaRPr>
                    </a:p>
                    <a:p>
                      <a:pPr marL="0" marR="0">
                        <a:lnSpc>
                          <a:spcPct val="115000"/>
                        </a:lnSpc>
                        <a:spcBef>
                          <a:spcPts val="0"/>
                        </a:spcBef>
                        <a:spcAft>
                          <a:spcPts val="0"/>
                        </a:spcAft>
                      </a:pPr>
                      <a:r>
                        <a:rPr lang="mn-MN" sz="1200" dirty="0">
                          <a:latin typeface="+mn-lt"/>
                          <a:ea typeface="Calibri"/>
                          <a:cs typeface="Times New Roman"/>
                        </a:rPr>
                        <a:t>Сингапур-Бээжин-УБ,</a:t>
                      </a:r>
                      <a:endParaRPr lang="en-US" sz="1200" dirty="0">
                        <a:latin typeface="+mn-lt"/>
                        <a:ea typeface="Calibri"/>
                        <a:cs typeface="Times New Roman"/>
                      </a:endParaRPr>
                    </a:p>
                    <a:p>
                      <a:pPr marL="0" marR="0">
                        <a:lnSpc>
                          <a:spcPct val="115000"/>
                        </a:lnSpc>
                        <a:spcBef>
                          <a:spcPts val="0"/>
                        </a:spcBef>
                        <a:spcAft>
                          <a:spcPts val="0"/>
                        </a:spcAft>
                      </a:pPr>
                      <a:r>
                        <a:rPr lang="mn-MN" sz="1200" dirty="0">
                          <a:latin typeface="+mn-lt"/>
                          <a:ea typeface="Calibri"/>
                          <a:cs typeface="Times New Roman"/>
                        </a:rPr>
                        <a:t>Сингапур-Сөүл-УБ</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34">
                <a:tc>
                  <a:txBody>
                    <a:bodyPr/>
                    <a:lstStyle/>
                    <a:p>
                      <a:pPr marL="0" marR="0" algn="ctr">
                        <a:lnSpc>
                          <a:spcPct val="115000"/>
                        </a:lnSpc>
                        <a:spcBef>
                          <a:spcPts val="0"/>
                        </a:spcBef>
                        <a:spcAft>
                          <a:spcPts val="0"/>
                        </a:spcAft>
                      </a:pPr>
                      <a:r>
                        <a:rPr lang="en-US" sz="1200" dirty="0">
                          <a:latin typeface="+mn-lt"/>
                          <a:ea typeface="Calibri"/>
                          <a:cs typeface="Times New Roman"/>
                        </a:rPr>
                        <a:t>11</a:t>
                      </a: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a:latin typeface="+mn-lt"/>
                          <a:ea typeface="Calibri"/>
                          <a:cs typeface="Times New Roman"/>
                        </a:rPr>
                        <a:t>Монголд аялсан жуулчдын тоо, 2012 оны байдлаа</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a:latin typeface="+mn-lt"/>
                          <a:ea typeface="Calibri"/>
                          <a:cs typeface="Times New Roman"/>
                        </a:rPr>
                        <a:t>791</a:t>
                      </a:r>
                      <a:endParaRPr lang="en-US" sz="120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mn-MN" sz="1200" dirty="0">
                          <a:latin typeface="+mn-lt"/>
                          <a:ea typeface="Calibri"/>
                          <a:cs typeface="Times New Roman"/>
                        </a:rPr>
                        <a:t>1164</a:t>
                      </a:r>
                      <a:endParaRPr lang="en-US" sz="1200" dirty="0">
                        <a:latin typeface="+mn-lt"/>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sp>
        <p:nvSpPr>
          <p:cNvPr id="3" name="Content Placeholder 2"/>
          <p:cNvSpPr>
            <a:spLocks noGrp="1"/>
          </p:cNvSpPr>
          <p:nvPr>
            <p:ph idx="1"/>
          </p:nvPr>
        </p:nvSpPr>
        <p:spPr/>
        <p:txBody>
          <a:bodyPr>
            <a:normAutofit fontScale="70000" lnSpcReduction="20000"/>
          </a:bodyPr>
          <a:lstStyle/>
          <a:p>
            <a:pPr algn="just"/>
            <a:r>
              <a:rPr lang="mn-MN" dirty="0" smtClean="0"/>
              <a:t>Гонг Конгийн аялал жуулчлалын салбарын шууд орлого 2014 онд 204.6 тэрбум Гонг Конг доллар буюу Гонг Конгийн ДНБ-ний 9.1% байв. Энэ тоо 2015 оны төгсгөлд 1.4%-иар өсөх төлөвтэй байна. 2025 онд 9.5% буюу 293.2 тэрбум Гонг Конг долларын орлого олох тооцоог Дэлхийн Аялал жуулчлалын зөвлөлөөс гаргасан.</a:t>
            </a:r>
            <a:endParaRPr lang="en-US" dirty="0" smtClean="0"/>
          </a:p>
          <a:p>
            <a:pPr algn="just"/>
            <a:r>
              <a:rPr lang="mn-MN" dirty="0" smtClean="0"/>
              <a:t>Аялал жуулчлалын салбарын нийт орлого 2014 онд  494.3 Гонг Конг доллар буюу Гонг Конгийн ДНБ-ний 22.0% байв. Энэ тоо 2015 оны төгсгөлд 1.3%-иар өсөх төлөвтэй байна. 2025 онд 22.3% буюу 688.4 тэрбум Гонг Конг долларт хүрэх тооцоог гаргасан.</a:t>
            </a:r>
            <a:endParaRPr lang="en-US" dirty="0" smtClean="0"/>
          </a:p>
          <a:p>
            <a:pPr algn="just"/>
            <a:r>
              <a:rPr lang="mn-MN" dirty="0" smtClean="0"/>
              <a:t>Аялал жуулчлалын салбарын хөрөнгө оруулалт 2014 онд  48.2 тэрбум Гонг Конг доллар байсан ба энэ нь Гонг Конгийн  нийт хөрөнгө оруулалтын 9.5% байв. Энэ тоо 2015 оны эцэст 0.9%-иар өсөж 2025 онд 527.8 тэрбумд хүрнэ.</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3</a:t>
            </a:r>
            <a:endParaRPr lang="en-US" dirty="0" smtClean="0"/>
          </a:p>
        </p:txBody>
      </p:sp>
      <p:sp>
        <p:nvSpPr>
          <p:cNvPr id="6" name="TextBox 5"/>
          <p:cNvSpPr txBox="1"/>
          <p:nvPr/>
        </p:nvSpPr>
        <p:spPr>
          <a:xfrm>
            <a:off x="4800600" y="6400800"/>
            <a:ext cx="3765774" cy="261610"/>
          </a:xfrm>
          <a:prstGeom prst="rect">
            <a:avLst/>
          </a:prstGeom>
          <a:noFill/>
        </p:spPr>
        <p:txBody>
          <a:bodyPr wrap="none" rtlCol="0">
            <a:spAutoFit/>
          </a:bodyPr>
          <a:lstStyle/>
          <a:p>
            <a:r>
              <a:rPr lang="en-US" sz="1100" dirty="0" smtClean="0"/>
              <a:t>(World Travel and Tourism Council - Travel and Tourism, 2015)</a:t>
            </a:r>
            <a:endParaRPr 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4</a:t>
            </a:r>
            <a:endParaRPr lang="en-US" dirty="0" smtClean="0"/>
          </a:p>
        </p:txBody>
      </p:sp>
      <p:graphicFrame>
        <p:nvGraphicFramePr>
          <p:cNvPr id="8" name="Content Placeholder 7"/>
          <p:cNvGraphicFramePr>
            <a:graphicFrameLocks noGrp="1"/>
          </p:cNvGraphicFramePr>
          <p:nvPr>
            <p:ph idx="1"/>
          </p:nvPr>
        </p:nvGraphicFramePr>
        <p:xfrm>
          <a:off x="685800" y="1752600"/>
          <a:ext cx="3810000" cy="2143760"/>
        </p:xfrm>
        <a:graphic>
          <a:graphicData uri="http://schemas.openxmlformats.org/drawingml/2006/table">
            <a:tbl>
              <a:tblPr firstRow="1" bandRow="1">
                <a:tableStyleId>{7DF18680-E054-41AD-8BC1-D1AEF772440D}</a:tableStyleId>
              </a:tblPr>
              <a:tblGrid>
                <a:gridCol w="1905000"/>
                <a:gridCol w="1905000"/>
              </a:tblGrid>
              <a:tr h="370840">
                <a:tc>
                  <a:txBody>
                    <a:bodyPr/>
                    <a:lstStyle/>
                    <a:p>
                      <a:r>
                        <a:rPr lang="mn-MN" sz="1600" dirty="0" smtClean="0"/>
                        <a:t>Аялал жуулчлалын салбарын шууд орлого </a:t>
                      </a:r>
                      <a:endParaRPr lang="en-US" sz="1600" dirty="0"/>
                    </a:p>
                  </a:txBody>
                  <a:tcPr/>
                </a:tc>
                <a:tc>
                  <a:txBody>
                    <a:bodyPr/>
                    <a:lstStyle/>
                    <a:p>
                      <a:r>
                        <a:rPr lang="mn-MN" sz="1600" dirty="0" smtClean="0"/>
                        <a:t>2014 он</a:t>
                      </a:r>
                      <a:r>
                        <a:rPr lang="en-US" sz="1600" dirty="0" smtClean="0"/>
                        <a:t>,</a:t>
                      </a:r>
                      <a:r>
                        <a:rPr lang="mn-MN" sz="1600" dirty="0" smtClean="0"/>
                        <a:t> Тэрбум ам.доллар </a:t>
                      </a:r>
                      <a:endParaRPr lang="en-US" sz="1600" dirty="0"/>
                    </a:p>
                  </a:txBody>
                  <a:tcPr/>
                </a:tc>
              </a:tr>
              <a:tr h="370840">
                <a:tc>
                  <a:txBody>
                    <a:bodyPr/>
                    <a:lstStyle/>
                    <a:p>
                      <a:r>
                        <a:rPr lang="mn-MN" sz="1600" dirty="0" smtClean="0"/>
                        <a:t>Ази Номхон далайн дундаж </a:t>
                      </a:r>
                      <a:endParaRPr lang="en-US" sz="1600" dirty="0"/>
                    </a:p>
                  </a:txBody>
                  <a:tcPr/>
                </a:tc>
                <a:tc>
                  <a:txBody>
                    <a:bodyPr/>
                    <a:lstStyle/>
                    <a:p>
                      <a:pPr algn="ctr"/>
                      <a:r>
                        <a:rPr lang="en-US" sz="1600" dirty="0" smtClean="0"/>
                        <a:t>21.7</a:t>
                      </a:r>
                      <a:endParaRPr lang="en-US" sz="1600" dirty="0"/>
                    </a:p>
                  </a:txBody>
                  <a:tcPr/>
                </a:tc>
              </a:tr>
              <a:tr h="370840">
                <a:tc>
                  <a:txBody>
                    <a:bodyPr/>
                    <a:lstStyle/>
                    <a:p>
                      <a:r>
                        <a:rPr lang="mn-MN" sz="1600" dirty="0" smtClean="0"/>
                        <a:t>Дэлхийн дундаж</a:t>
                      </a:r>
                      <a:endParaRPr lang="en-US" sz="1600" dirty="0"/>
                    </a:p>
                  </a:txBody>
                  <a:tcPr/>
                </a:tc>
                <a:tc>
                  <a:txBody>
                    <a:bodyPr/>
                    <a:lstStyle/>
                    <a:p>
                      <a:pPr algn="ctr"/>
                      <a:r>
                        <a:rPr lang="en-US" sz="1600" dirty="0" smtClean="0"/>
                        <a:t>19.4</a:t>
                      </a:r>
                      <a:endParaRPr lang="en-US" sz="1600" dirty="0"/>
                    </a:p>
                  </a:txBody>
                  <a:tcPr/>
                </a:tc>
              </a:tr>
              <a:tr h="370840">
                <a:tc>
                  <a:txBody>
                    <a:bodyPr/>
                    <a:lstStyle/>
                    <a:p>
                      <a:r>
                        <a:rPr lang="mn-MN" sz="1600" dirty="0" smtClean="0"/>
                        <a:t>Гонг Конг</a:t>
                      </a:r>
                      <a:endParaRPr lang="en-US" sz="1600" dirty="0"/>
                    </a:p>
                  </a:txBody>
                  <a:tcPr/>
                </a:tc>
                <a:tc>
                  <a:txBody>
                    <a:bodyPr/>
                    <a:lstStyle/>
                    <a:p>
                      <a:pPr algn="ctr"/>
                      <a:r>
                        <a:rPr lang="en-US" sz="1600" dirty="0" smtClean="0"/>
                        <a:t>26.4</a:t>
                      </a:r>
                      <a:endParaRPr lang="en-US" sz="1600" dirty="0"/>
                    </a:p>
                  </a:txBody>
                  <a:tcPr/>
                </a:tc>
              </a:tr>
            </a:tbl>
          </a:graphicData>
        </a:graphic>
      </p:graphicFrame>
      <p:graphicFrame>
        <p:nvGraphicFramePr>
          <p:cNvPr id="9" name="Content Placeholder 7"/>
          <p:cNvGraphicFramePr>
            <a:graphicFrameLocks/>
          </p:cNvGraphicFramePr>
          <p:nvPr/>
        </p:nvGraphicFramePr>
        <p:xfrm>
          <a:off x="4876800" y="4175760"/>
          <a:ext cx="3810000" cy="2174240"/>
        </p:xfrm>
        <a:graphic>
          <a:graphicData uri="http://schemas.openxmlformats.org/drawingml/2006/table">
            <a:tbl>
              <a:tblPr firstRow="1" bandRow="1">
                <a:tableStyleId>{7DF18680-E054-41AD-8BC1-D1AEF772440D}</a:tableStyleId>
              </a:tblPr>
              <a:tblGrid>
                <a:gridCol w="1905000"/>
                <a:gridCol w="1905000"/>
              </a:tblGrid>
              <a:tr h="370840">
                <a:tc>
                  <a:txBody>
                    <a:bodyPr/>
                    <a:lstStyle/>
                    <a:p>
                      <a:r>
                        <a:rPr lang="mn-MN" sz="1600" dirty="0" smtClean="0"/>
                        <a:t>Аялал жуулчлалын салбарын нийт ажлын байр</a:t>
                      </a:r>
                      <a:endParaRPr lang="en-US" sz="1600" dirty="0"/>
                    </a:p>
                  </a:txBody>
                  <a:tcPr/>
                </a:tc>
                <a:tc>
                  <a:txBody>
                    <a:bodyPr/>
                    <a:lstStyle/>
                    <a:p>
                      <a:r>
                        <a:rPr lang="mn-MN" sz="1600" dirty="0" smtClean="0"/>
                        <a:t>2014 он</a:t>
                      </a:r>
                      <a:r>
                        <a:rPr lang="en-US" sz="1600" dirty="0" smtClean="0"/>
                        <a:t>, </a:t>
                      </a:r>
                    </a:p>
                    <a:p>
                      <a:r>
                        <a:rPr lang="mn-MN" sz="1600" dirty="0" smtClean="0"/>
                        <a:t>.000 хүн </a:t>
                      </a:r>
                      <a:endParaRPr lang="en-US" sz="1600" dirty="0" smtClean="0"/>
                    </a:p>
                    <a:p>
                      <a:endParaRPr lang="en-US" dirty="0"/>
                    </a:p>
                  </a:txBody>
                  <a:tcPr/>
                </a:tc>
              </a:tr>
              <a:tr h="370840">
                <a:tc>
                  <a:txBody>
                    <a:bodyPr/>
                    <a:lstStyle/>
                    <a:p>
                      <a:r>
                        <a:rPr lang="mn-MN" sz="1600" dirty="0" smtClean="0"/>
                        <a:t>Ази Номхон далайн дундаж </a:t>
                      </a:r>
                      <a:endParaRPr lang="en-US" sz="1600" dirty="0"/>
                    </a:p>
                  </a:txBody>
                  <a:tcPr/>
                </a:tc>
                <a:tc>
                  <a:txBody>
                    <a:bodyPr/>
                    <a:lstStyle/>
                    <a:p>
                      <a:pPr algn="ctr"/>
                      <a:r>
                        <a:rPr lang="en-US" sz="1600" dirty="0" smtClean="0"/>
                        <a:t>4673.9</a:t>
                      </a:r>
                      <a:endParaRPr lang="en-US" sz="1600" dirty="0"/>
                    </a:p>
                  </a:txBody>
                  <a:tcPr/>
                </a:tc>
              </a:tr>
              <a:tr h="370840">
                <a:tc>
                  <a:txBody>
                    <a:bodyPr/>
                    <a:lstStyle/>
                    <a:p>
                      <a:r>
                        <a:rPr lang="mn-MN" sz="1600" dirty="0" smtClean="0"/>
                        <a:t>Дэлхийн дундаж</a:t>
                      </a:r>
                      <a:endParaRPr lang="en-US" sz="1600" dirty="0"/>
                    </a:p>
                  </a:txBody>
                  <a:tcPr/>
                </a:tc>
                <a:tc>
                  <a:txBody>
                    <a:bodyPr/>
                    <a:lstStyle/>
                    <a:p>
                      <a:pPr algn="ctr"/>
                      <a:r>
                        <a:rPr lang="en-US" sz="1600" dirty="0" smtClean="0"/>
                        <a:t>2076.6</a:t>
                      </a:r>
                      <a:endParaRPr lang="en-US" sz="1600" dirty="0"/>
                    </a:p>
                  </a:txBody>
                  <a:tcPr/>
                </a:tc>
              </a:tr>
              <a:tr h="370840">
                <a:tc>
                  <a:txBody>
                    <a:bodyPr/>
                    <a:lstStyle/>
                    <a:p>
                      <a:r>
                        <a:rPr lang="mn-MN" sz="1600" dirty="0" smtClean="0"/>
                        <a:t>Гонг Конг</a:t>
                      </a:r>
                      <a:endParaRPr lang="en-US" sz="1600" dirty="0"/>
                    </a:p>
                  </a:txBody>
                  <a:tcPr/>
                </a:tc>
                <a:tc>
                  <a:txBody>
                    <a:bodyPr/>
                    <a:lstStyle/>
                    <a:p>
                      <a:pPr algn="ctr"/>
                      <a:r>
                        <a:rPr lang="en-US" sz="1600" dirty="0" smtClean="0"/>
                        <a:t>745.5</a:t>
                      </a:r>
                      <a:endParaRPr lang="en-US" sz="1600" dirty="0"/>
                    </a:p>
                  </a:txBody>
                  <a:tcPr/>
                </a:tc>
              </a:tr>
            </a:tbl>
          </a:graphicData>
        </a:graphic>
      </p:graphicFrame>
      <p:graphicFrame>
        <p:nvGraphicFramePr>
          <p:cNvPr id="10" name="Content Placeholder 7"/>
          <p:cNvGraphicFramePr>
            <a:graphicFrameLocks/>
          </p:cNvGraphicFramePr>
          <p:nvPr/>
        </p:nvGraphicFramePr>
        <p:xfrm>
          <a:off x="685800" y="4175760"/>
          <a:ext cx="3810000" cy="2143760"/>
        </p:xfrm>
        <a:graphic>
          <a:graphicData uri="http://schemas.openxmlformats.org/drawingml/2006/table">
            <a:tbl>
              <a:tblPr firstRow="1" bandRow="1">
                <a:tableStyleId>{7DF18680-E054-41AD-8BC1-D1AEF772440D}</a:tableStyleId>
              </a:tblPr>
              <a:tblGrid>
                <a:gridCol w="1905000"/>
                <a:gridCol w="1905000"/>
              </a:tblGrid>
              <a:tr h="370840">
                <a:tc>
                  <a:txBody>
                    <a:bodyPr/>
                    <a:lstStyle/>
                    <a:p>
                      <a:r>
                        <a:rPr lang="mn-MN" sz="1600" dirty="0" smtClean="0"/>
                        <a:t>Аялал жуулчлалын салбарын шууд ажлын байр</a:t>
                      </a:r>
                      <a:endParaRPr lang="en-US" sz="1600" dirty="0"/>
                    </a:p>
                  </a:txBody>
                  <a:tcPr/>
                </a:tc>
                <a:tc>
                  <a:txBody>
                    <a:bodyPr/>
                    <a:lstStyle/>
                    <a:p>
                      <a:r>
                        <a:rPr lang="mn-MN" sz="1600" dirty="0" smtClean="0"/>
                        <a:t>2014 он</a:t>
                      </a:r>
                      <a:r>
                        <a:rPr lang="en-US" sz="1600" dirty="0" smtClean="0"/>
                        <a:t>, </a:t>
                      </a:r>
                    </a:p>
                    <a:p>
                      <a:r>
                        <a:rPr lang="mn-MN" sz="1600" dirty="0" smtClean="0"/>
                        <a:t>.000 хүн </a:t>
                      </a:r>
                      <a:endParaRPr lang="en-US" sz="1600" dirty="0"/>
                    </a:p>
                  </a:txBody>
                  <a:tcPr/>
                </a:tc>
              </a:tr>
              <a:tr h="370840">
                <a:tc>
                  <a:txBody>
                    <a:bodyPr/>
                    <a:lstStyle/>
                    <a:p>
                      <a:r>
                        <a:rPr lang="mn-MN" sz="1600" dirty="0" smtClean="0"/>
                        <a:t>Ази Номхон далайн дундаж </a:t>
                      </a:r>
                      <a:endParaRPr lang="en-US" sz="1600" dirty="0"/>
                    </a:p>
                  </a:txBody>
                  <a:tcPr/>
                </a:tc>
                <a:tc>
                  <a:txBody>
                    <a:bodyPr/>
                    <a:lstStyle/>
                    <a:p>
                      <a:pPr algn="ctr"/>
                      <a:r>
                        <a:rPr lang="en-US" sz="1600" dirty="0" smtClean="0"/>
                        <a:t>2000</a:t>
                      </a:r>
                      <a:endParaRPr lang="en-US" sz="1600" dirty="0"/>
                    </a:p>
                  </a:txBody>
                  <a:tcPr/>
                </a:tc>
              </a:tr>
              <a:tr h="370840">
                <a:tc>
                  <a:txBody>
                    <a:bodyPr/>
                    <a:lstStyle/>
                    <a:p>
                      <a:r>
                        <a:rPr lang="mn-MN" sz="1600" dirty="0" smtClean="0"/>
                        <a:t>Дэлхийн дундаж</a:t>
                      </a:r>
                      <a:endParaRPr lang="en-US" sz="1600" dirty="0"/>
                    </a:p>
                  </a:txBody>
                  <a:tcPr/>
                </a:tc>
                <a:tc>
                  <a:txBody>
                    <a:bodyPr/>
                    <a:lstStyle/>
                    <a:p>
                      <a:pPr algn="ctr"/>
                      <a:r>
                        <a:rPr lang="en-US" sz="1600" dirty="0" smtClean="0"/>
                        <a:t>827</a:t>
                      </a:r>
                      <a:endParaRPr lang="en-US" sz="1600" dirty="0"/>
                    </a:p>
                  </a:txBody>
                  <a:tcPr/>
                </a:tc>
              </a:tr>
              <a:tr h="370840">
                <a:tc>
                  <a:txBody>
                    <a:bodyPr/>
                    <a:lstStyle/>
                    <a:p>
                      <a:r>
                        <a:rPr lang="mn-MN" sz="1600" dirty="0" smtClean="0"/>
                        <a:t>Гонг Конг</a:t>
                      </a:r>
                      <a:endParaRPr lang="en-US" sz="1600" dirty="0"/>
                    </a:p>
                  </a:txBody>
                  <a:tcPr/>
                </a:tc>
                <a:tc>
                  <a:txBody>
                    <a:bodyPr/>
                    <a:lstStyle/>
                    <a:p>
                      <a:pPr algn="ctr"/>
                      <a:r>
                        <a:rPr lang="en-US" sz="1600" dirty="0" smtClean="0"/>
                        <a:t>363.4</a:t>
                      </a:r>
                      <a:endParaRPr lang="en-US" sz="1600" dirty="0"/>
                    </a:p>
                  </a:txBody>
                  <a:tcPr/>
                </a:tc>
              </a:tr>
            </a:tbl>
          </a:graphicData>
        </a:graphic>
      </p:graphicFrame>
      <p:graphicFrame>
        <p:nvGraphicFramePr>
          <p:cNvPr id="11" name="Content Placeholder 7"/>
          <p:cNvGraphicFramePr>
            <a:graphicFrameLocks/>
          </p:cNvGraphicFramePr>
          <p:nvPr/>
        </p:nvGraphicFramePr>
        <p:xfrm>
          <a:off x="4876800" y="1752600"/>
          <a:ext cx="3810000" cy="2174240"/>
        </p:xfrm>
        <a:graphic>
          <a:graphicData uri="http://schemas.openxmlformats.org/drawingml/2006/table">
            <a:tbl>
              <a:tblPr firstRow="1" bandRow="1">
                <a:tableStyleId>{7DF18680-E054-41AD-8BC1-D1AEF772440D}</a:tableStyleId>
              </a:tblPr>
              <a:tblGrid>
                <a:gridCol w="1905000"/>
                <a:gridCol w="1905000"/>
              </a:tblGrid>
              <a:tr h="685800">
                <a:tc>
                  <a:txBody>
                    <a:bodyPr/>
                    <a:lstStyle/>
                    <a:p>
                      <a:r>
                        <a:rPr lang="ru-RU" sz="1600" dirty="0" smtClean="0"/>
                        <a:t>Аялал жуулчлалын салбарын нийт орлого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600" dirty="0" smtClean="0"/>
                        <a:t>2014 он</a:t>
                      </a:r>
                      <a:r>
                        <a:rPr lang="en-US" sz="1600" dirty="0" smtClean="0"/>
                        <a:t>,</a:t>
                      </a:r>
                      <a:r>
                        <a:rPr lang="mn-MN" sz="1600" dirty="0" smtClean="0"/>
                        <a:t> Тэрбум ам.доллар </a:t>
                      </a:r>
                      <a:endParaRPr lang="en-US" sz="1600" dirty="0" smtClean="0"/>
                    </a:p>
                    <a:p>
                      <a:endParaRPr lang="en-US" dirty="0"/>
                    </a:p>
                  </a:txBody>
                  <a:tcPr/>
                </a:tc>
              </a:tr>
              <a:tr h="370840">
                <a:tc>
                  <a:txBody>
                    <a:bodyPr/>
                    <a:lstStyle/>
                    <a:p>
                      <a:r>
                        <a:rPr lang="mn-MN" sz="1600" dirty="0" smtClean="0"/>
                        <a:t>Ази Номхон далайн дундаж </a:t>
                      </a:r>
                      <a:endParaRPr lang="en-US" sz="1600" dirty="0"/>
                    </a:p>
                  </a:txBody>
                  <a:tcPr/>
                </a:tc>
                <a:tc>
                  <a:txBody>
                    <a:bodyPr/>
                    <a:lstStyle/>
                    <a:p>
                      <a:pPr algn="ctr"/>
                      <a:r>
                        <a:rPr lang="en-US" sz="1600" dirty="0" smtClean="0"/>
                        <a:t>67.3 </a:t>
                      </a:r>
                      <a:endParaRPr lang="en-US" sz="1600" dirty="0"/>
                    </a:p>
                  </a:txBody>
                  <a:tcPr/>
                </a:tc>
              </a:tr>
              <a:tr h="370840">
                <a:tc>
                  <a:txBody>
                    <a:bodyPr/>
                    <a:lstStyle/>
                    <a:p>
                      <a:r>
                        <a:rPr lang="mn-MN" sz="1600" dirty="0" smtClean="0"/>
                        <a:t>Дэлхийн дундаж</a:t>
                      </a:r>
                      <a:endParaRPr lang="en-US" sz="1600" dirty="0"/>
                    </a:p>
                  </a:txBody>
                  <a:tcPr/>
                </a:tc>
                <a:tc>
                  <a:txBody>
                    <a:bodyPr/>
                    <a:lstStyle/>
                    <a:p>
                      <a:pPr algn="ctr"/>
                      <a:r>
                        <a:rPr lang="en-US" sz="1600" dirty="0" smtClean="0"/>
                        <a:t>58.3</a:t>
                      </a:r>
                      <a:endParaRPr lang="en-US" sz="1600" dirty="0"/>
                    </a:p>
                  </a:txBody>
                  <a:tcPr/>
                </a:tc>
              </a:tr>
              <a:tr h="370840">
                <a:tc>
                  <a:txBody>
                    <a:bodyPr/>
                    <a:lstStyle/>
                    <a:p>
                      <a:r>
                        <a:rPr lang="mn-MN" sz="1600" dirty="0" smtClean="0"/>
                        <a:t>Гонг Конг</a:t>
                      </a:r>
                      <a:endParaRPr lang="en-US" sz="1600" dirty="0"/>
                    </a:p>
                  </a:txBody>
                  <a:tcPr/>
                </a:tc>
                <a:tc>
                  <a:txBody>
                    <a:bodyPr/>
                    <a:lstStyle/>
                    <a:p>
                      <a:pPr algn="ctr"/>
                      <a:r>
                        <a:rPr lang="en-US" sz="1600" dirty="0" smtClean="0"/>
                        <a:t>63.7</a:t>
                      </a:r>
                      <a:endParaRPr lang="en-US" sz="1600" dirty="0"/>
                    </a:p>
                  </a:txBody>
                  <a:tcPr/>
                </a:tc>
              </a:tr>
            </a:tbl>
          </a:graphicData>
        </a:graphic>
      </p:graphicFrame>
      <p:sp>
        <p:nvSpPr>
          <p:cNvPr id="12" name="TextBox 11"/>
          <p:cNvSpPr txBox="1"/>
          <p:nvPr/>
        </p:nvSpPr>
        <p:spPr>
          <a:xfrm>
            <a:off x="4800600" y="6400800"/>
            <a:ext cx="3765774" cy="261610"/>
          </a:xfrm>
          <a:prstGeom prst="rect">
            <a:avLst/>
          </a:prstGeom>
          <a:noFill/>
        </p:spPr>
        <p:txBody>
          <a:bodyPr wrap="none" rtlCol="0">
            <a:spAutoFit/>
          </a:bodyPr>
          <a:lstStyle/>
          <a:p>
            <a:r>
              <a:rPr lang="en-US" sz="1100" dirty="0" smtClean="0"/>
              <a:t>(World Travel and Tourism Council - Travel and Tourism, 2015)</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sp>
        <p:nvSpPr>
          <p:cNvPr id="3" name="Content Placeholder 2"/>
          <p:cNvSpPr>
            <a:spLocks noGrp="1"/>
          </p:cNvSpPr>
          <p:nvPr>
            <p:ph idx="1"/>
          </p:nvPr>
        </p:nvSpPr>
        <p:spPr/>
        <p:txBody>
          <a:bodyPr>
            <a:normAutofit fontScale="62500" lnSpcReduction="20000"/>
          </a:bodyPr>
          <a:lstStyle/>
          <a:p>
            <a:pPr algn="just"/>
            <a:r>
              <a:rPr lang="mn-MN" dirty="0" smtClean="0"/>
              <a:t>2014 онд Гонг Конг</a:t>
            </a:r>
            <a:r>
              <a:rPr lang="en-US" dirty="0" smtClean="0"/>
              <a:t> </a:t>
            </a:r>
            <a:r>
              <a:rPr lang="mn-MN" dirty="0" smtClean="0"/>
              <a:t>руу чиглэсэн аялагчдын дийлэнх хувийг Хятадын жуулчид 47.2 сая жуулчдын тоогоор эзэлж, тус улсаас ирэх жуулчдын тоо өмнөх оноос 16%-р өссөн үзүүлэлт бөгөөд нийт Гонг Конгийг чиглэсэн аялагчдын 77.7%-г дангаар бүрдүүлсэн байна. </a:t>
            </a:r>
            <a:r>
              <a:rPr lang="en-US" dirty="0" smtClean="0"/>
              <a:t> </a:t>
            </a:r>
            <a:r>
              <a:rPr lang="mn-MN" dirty="0" smtClean="0"/>
              <a:t>Хятад улсаас зорих аялагчдын 59.6% нь Өдрийн аялагч байсан бөгөөд 28.2 сая болж өмнөх оноос 19.1%-р өсчээ.</a:t>
            </a:r>
            <a:endParaRPr lang="en-US" dirty="0"/>
          </a:p>
          <a:p>
            <a:pPr algn="just"/>
            <a:r>
              <a:rPr lang="mn-MN" dirty="0" smtClean="0"/>
              <a:t>2014 онд Гонг Конгруу чиглэсэн ойрын тээвэрлэлтийн зах зээлийн аялагчдын тоо өмнөх онтой харьцуулахад хэлбэлзэл багатай байсан байна. Харин тус зах зээл дундаа Энэтхэгийн аялагчдын тоо 18.7%-р өссөн бол Өмнөд Солонгос, Сингапур болон Японы аялагчдын тоо 15.5%, 5.4% болон 2.1%-р тус тус өссөн байна. Филиппин, Малайз болон Тайваны аялагчдын тоо 10.0%, 9.1% болон 3.2%-р тус тус буурсан байна.</a:t>
            </a:r>
            <a:endParaRPr lang="en-US" dirty="0"/>
          </a:p>
          <a:p>
            <a:pPr algn="just"/>
            <a:r>
              <a:rPr lang="mn-MN" dirty="0" smtClean="0"/>
              <a:t>Холын тээвэрлэлтийн зах зээлийн хувьд өсөлт удаашралтай байгаа бөгөөд Дэлхийн эдийн засгийн тодорхойгүй байдал Гонг Конгийн холын тээвэрлэлтийн хамгийн том зах зээлд буюу АНУ-н аялагчдын тооны өсөлтөнд нөлөөлж ердөө л 1.9% өсөлттэй гарсан байна. </a:t>
            </a:r>
            <a:endParaRPr lang="en-US" dirty="0"/>
          </a:p>
          <a:p>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5</a:t>
            </a:r>
            <a:endParaRPr lang="en-US" dirty="0" smtClean="0"/>
          </a:p>
        </p:txBody>
      </p:sp>
      <p:sp>
        <p:nvSpPr>
          <p:cNvPr id="7" name="TextBox 6"/>
          <p:cNvSpPr txBox="1"/>
          <p:nvPr/>
        </p:nvSpPr>
        <p:spPr>
          <a:xfrm>
            <a:off x="6292452" y="6400800"/>
            <a:ext cx="2470548" cy="261610"/>
          </a:xfrm>
          <a:prstGeom prst="rect">
            <a:avLst/>
          </a:prstGeom>
          <a:noFill/>
        </p:spPr>
        <p:txBody>
          <a:bodyPr wrap="none" rtlCol="0">
            <a:spAutoFit/>
          </a:bodyPr>
          <a:lstStyle/>
          <a:p>
            <a:r>
              <a:rPr lang="en-US" sz="1100" dirty="0" smtClean="0"/>
              <a:t>(Hong Kong Tourism Commission, 2015)</a:t>
            </a:r>
            <a:endParaRPr 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6</a:t>
            </a:r>
            <a:endParaRPr lang="en-US" dirty="0" smtClean="0"/>
          </a:p>
        </p:txBody>
      </p:sp>
      <p:sp>
        <p:nvSpPr>
          <p:cNvPr id="7" name="TextBox 6"/>
          <p:cNvSpPr txBox="1"/>
          <p:nvPr/>
        </p:nvSpPr>
        <p:spPr>
          <a:xfrm>
            <a:off x="4800600" y="6400800"/>
            <a:ext cx="3765774" cy="261610"/>
          </a:xfrm>
          <a:prstGeom prst="rect">
            <a:avLst/>
          </a:prstGeom>
          <a:noFill/>
        </p:spPr>
        <p:txBody>
          <a:bodyPr wrap="none" rtlCol="0">
            <a:spAutoFit/>
          </a:bodyPr>
          <a:lstStyle/>
          <a:p>
            <a:r>
              <a:rPr lang="en-US" sz="1100" dirty="0" smtClean="0"/>
              <a:t>(World Travel and Tourism Council - Travel and Tourism, 2015)</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7</a:t>
            </a:r>
            <a:endParaRPr lang="en-US" dirty="0" smtClean="0"/>
          </a:p>
        </p:txBody>
      </p:sp>
      <p:graphicFrame>
        <p:nvGraphicFramePr>
          <p:cNvPr id="6" name="Content Placeholder 5"/>
          <p:cNvGraphicFramePr>
            <a:graphicFrameLocks noGrp="1"/>
          </p:cNvGraphicFramePr>
          <p:nvPr>
            <p:ph idx="1"/>
          </p:nvPr>
        </p:nvGraphicFramePr>
        <p:xfrm>
          <a:off x="152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800600" y="6400800"/>
            <a:ext cx="3765774" cy="261610"/>
          </a:xfrm>
          <a:prstGeom prst="rect">
            <a:avLst/>
          </a:prstGeom>
          <a:noFill/>
        </p:spPr>
        <p:txBody>
          <a:bodyPr wrap="none" rtlCol="0">
            <a:spAutoFit/>
          </a:bodyPr>
          <a:lstStyle/>
          <a:p>
            <a:r>
              <a:rPr lang="en-US" sz="1100" dirty="0" smtClean="0"/>
              <a:t>(World Travel and Tourism Council - Travel and Tourism, 2015)</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тойм</a:t>
            </a:r>
            <a:endParaRPr lang="en-US" dirty="0"/>
          </a:p>
        </p:txBody>
      </p:sp>
      <p:sp>
        <p:nvSpPr>
          <p:cNvPr id="3" name="Content Placeholder 2"/>
          <p:cNvSpPr>
            <a:spLocks noGrp="1"/>
          </p:cNvSpPr>
          <p:nvPr>
            <p:ph idx="1"/>
          </p:nvPr>
        </p:nvSpPr>
        <p:spPr/>
        <p:txBody>
          <a:bodyPr>
            <a:normAutofit fontScale="85000" lnSpcReduction="10000"/>
          </a:bodyPr>
          <a:lstStyle/>
          <a:p>
            <a:pPr algn="just"/>
            <a:r>
              <a:rPr lang="mn-MN" dirty="0" smtClean="0"/>
              <a:t>Гонг Конгийн аялал жуулчлалын салбарт 2014 онд 363,500 хүн шууд ажилласан нь хөдөлмөр эрхэлж буй хүн амынх нь 9.7%  байв.  2015 онд 0.9%-иар өсөх төлөвтэй ба 2025 онд 380,000 хүн аялал жуулчлалын салбарт ажиллах тооцоотой байна. </a:t>
            </a:r>
            <a:endParaRPr lang="en-US" dirty="0" smtClean="0"/>
          </a:p>
          <a:p>
            <a:pPr algn="just"/>
            <a:r>
              <a:rPr lang="mn-MN" dirty="0" smtClean="0"/>
              <a:t>Аялал жуулчлалын салбарт 2014 онд шууд бусаар 745,000 хүн ажилласан нь хөдөлмөр эрхэлж буй хүн амынх нь 19.8%  байв.  2015 онд 0.5%-иар өсөх төлөвтэй ба 2025 онд 758,000 хүн аялал жуулчлалын салбарт ажиллах тооцоотой байна.</a:t>
            </a:r>
            <a:endParaRPr lang="en-US" dirty="0"/>
          </a:p>
        </p:txBody>
      </p:sp>
      <p:sp>
        <p:nvSpPr>
          <p:cNvPr id="4" name="Rectangle 3"/>
          <p:cNvSpPr/>
          <p:nvPr/>
        </p:nvSpPr>
        <p:spPr>
          <a:xfrm>
            <a:off x="685800" y="1371600"/>
            <a:ext cx="8458200" cy="2286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71600"/>
            <a:ext cx="5334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8</a:t>
            </a:r>
            <a:endParaRPr lang="en-US" dirty="0" smtClean="0"/>
          </a:p>
        </p:txBody>
      </p:sp>
      <p:sp>
        <p:nvSpPr>
          <p:cNvPr id="6" name="TextBox 5"/>
          <p:cNvSpPr txBox="1"/>
          <p:nvPr/>
        </p:nvSpPr>
        <p:spPr>
          <a:xfrm>
            <a:off x="4800600" y="6400800"/>
            <a:ext cx="3765774" cy="261610"/>
          </a:xfrm>
          <a:prstGeom prst="rect">
            <a:avLst/>
          </a:prstGeom>
          <a:noFill/>
        </p:spPr>
        <p:txBody>
          <a:bodyPr wrap="none" rtlCol="0">
            <a:spAutoFit/>
          </a:bodyPr>
          <a:lstStyle/>
          <a:p>
            <a:r>
              <a:rPr lang="en-US" sz="1100" dirty="0" smtClean="0"/>
              <a:t>(World Travel and Tourism Council - Travel and Tourism, 2015)</a:t>
            </a:r>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TotalTime>
  <Words>3531</Words>
  <Application>Microsoft Office PowerPoint</Application>
  <PresentationFormat>On-screen Show (4:3)</PresentationFormat>
  <Paragraphs>514</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Агуулга</vt:lpstr>
      <vt:lpstr>Өмнөх үг</vt:lpstr>
      <vt:lpstr>Зах зээлийн тойм</vt:lpstr>
      <vt:lpstr>Зах зээлийн тойм</vt:lpstr>
      <vt:lpstr>Зах зээлийн тойм</vt:lpstr>
      <vt:lpstr>Зах зээлийн тойм</vt:lpstr>
      <vt:lpstr>Зах зээлийн тойм</vt:lpstr>
      <vt:lpstr>Зах зээлийн тойм</vt:lpstr>
      <vt:lpstr>Зах зээлийн тойм</vt:lpstr>
      <vt:lpstr>Зах зээлийн тойм</vt:lpstr>
      <vt:lpstr>Визийн нөхцөл</vt:lpstr>
      <vt:lpstr>Визийн нөхцөл</vt:lpstr>
      <vt:lpstr>Жуулчдын онцлог</vt:lpstr>
      <vt:lpstr>Жуулчдын онцлог</vt:lpstr>
      <vt:lpstr> Мөнгөний зарцуулалт</vt:lpstr>
      <vt:lpstr>Зорих газрууд</vt:lpstr>
      <vt:lpstr>Маркетингийн сувгууд</vt:lpstr>
      <vt:lpstr>Олон Улсын Аялал Жуулчлалын Орлого</vt:lpstr>
      <vt:lpstr>Гонг Конгийн Аялал Жуулчлалын өрсөлдөх чадварын үнэлгээ</vt:lpstr>
      <vt:lpstr>Өрсөлдөгчид</vt:lpstr>
      <vt:lpstr>Өрсөлдөгчид</vt:lpstr>
      <vt:lpstr>Өрсөлдөгчид</vt:lpstr>
      <vt:lpstr>Өрсөлдөгчид</vt:lpstr>
      <vt:lpstr>Өрсөлдөгчид</vt:lpstr>
      <vt:lpstr>Өрсөлдөгчид</vt:lpstr>
      <vt:lpstr>Өрсөлдөгчид</vt:lpstr>
      <vt:lpstr>Өрсөлдөгчид</vt:lpstr>
      <vt:lpstr>Өрсөлдөгчид</vt:lpstr>
      <vt:lpstr>Зөвлөмж</vt:lpstr>
      <vt:lpstr>Зөвлөмж</vt:lpstr>
      <vt:lpstr>Зөвлөмж</vt:lpstr>
      <vt:lpstr>Гонконг, Сингапурын зах зээлийн харьцуулсан үзүүлэлтүүд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Austin</dc:creator>
  <cp:lastModifiedBy>User</cp:lastModifiedBy>
  <cp:revision>104</cp:revision>
  <dcterms:created xsi:type="dcterms:W3CDTF">2015-08-23T12:00:19Z</dcterms:created>
  <dcterms:modified xsi:type="dcterms:W3CDTF">2015-09-25T09:09:51Z</dcterms:modified>
</cp:coreProperties>
</file>